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slideLayouts/slideLayout51.xml" ContentType="application/vnd.openxmlformats-officedocument.presentationml.slideLayout+xml"/>
  <Override PartName="/ppt/theme/theme10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1.xml" ContentType="application/vnd.openxmlformats-officedocument.theme+xml"/>
  <Override PartName="/ppt/slideLayouts/slideLayout57.xml" ContentType="application/vnd.openxmlformats-officedocument.presentationml.slideLayout+xml"/>
  <Override PartName="/ppt/theme/theme12.xml" ContentType="application/vnd.openxmlformats-officedocument.theme+xml"/>
  <Override PartName="/ppt/slideLayouts/slideLayout58.xml" ContentType="application/vnd.openxmlformats-officedocument.presentationml.slideLayout+xml"/>
  <Override PartName="/ppt/theme/theme1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2" r:id="rId4"/>
    <p:sldMasterId id="2147483834" r:id="rId5"/>
    <p:sldMasterId id="2147483751" r:id="rId6"/>
    <p:sldMasterId id="2147483773" r:id="rId7"/>
    <p:sldMasterId id="2147483691" r:id="rId8"/>
    <p:sldMasterId id="2147483732" r:id="rId9"/>
    <p:sldMasterId id="2147483702" r:id="rId10"/>
    <p:sldMasterId id="2147483736" r:id="rId11"/>
    <p:sldMasterId id="2147483717" r:id="rId12"/>
    <p:sldMasterId id="2147483722" r:id="rId13"/>
    <p:sldMasterId id="2147483724" r:id="rId14"/>
    <p:sldMasterId id="2147483730" r:id="rId15"/>
    <p:sldMasterId id="2147483741" r:id="rId16"/>
    <p:sldMasterId id="2147483804" r:id="rId17"/>
    <p:sldMasterId id="2147483811" r:id="rId18"/>
    <p:sldMasterId id="2147483819" r:id="rId19"/>
  </p:sldMasterIdLst>
  <p:notesMasterIdLst>
    <p:notesMasterId r:id="rId45"/>
  </p:notesMasterIdLst>
  <p:sldIdLst>
    <p:sldId id="5884" r:id="rId20"/>
    <p:sldId id="5943" r:id="rId21"/>
    <p:sldId id="5945" r:id="rId22"/>
    <p:sldId id="5928" r:id="rId23"/>
    <p:sldId id="5930" r:id="rId24"/>
    <p:sldId id="5961" r:id="rId25"/>
    <p:sldId id="5959" r:id="rId26"/>
    <p:sldId id="5960" r:id="rId27"/>
    <p:sldId id="5962" r:id="rId28"/>
    <p:sldId id="5963" r:id="rId29"/>
    <p:sldId id="5936" r:id="rId30"/>
    <p:sldId id="5937" r:id="rId31"/>
    <p:sldId id="5938" r:id="rId32"/>
    <p:sldId id="5964" r:id="rId33"/>
    <p:sldId id="5949" r:id="rId34"/>
    <p:sldId id="5951" r:id="rId35"/>
    <p:sldId id="5952" r:id="rId36"/>
    <p:sldId id="5953" r:id="rId37"/>
    <p:sldId id="5931" r:id="rId38"/>
    <p:sldId id="5934" r:id="rId39"/>
    <p:sldId id="5935" r:id="rId40"/>
    <p:sldId id="5966" r:id="rId41"/>
    <p:sldId id="5965" r:id="rId42"/>
    <p:sldId id="5956" r:id="rId43"/>
    <p:sldId id="5941" r:id="rId44"/>
  </p:sldIdLst>
  <p:sldSz cx="9144000" cy="5143500" type="screen16x9"/>
  <p:notesSz cx="6797675" cy="9872663"/>
  <p:defaultTextStyle>
    <a:defPPr>
      <a:defRPr lang="en-US"/>
    </a:defPPr>
    <a:lvl1pPr marL="0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5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2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68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23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79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35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91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47" algn="l" defTabSz="9141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2BC5A99-73B4-413B-B3DE-19C1A695DF57}">
          <p14:sldIdLst>
            <p14:sldId id="5884"/>
            <p14:sldId id="5943"/>
            <p14:sldId id="5945"/>
          </p14:sldIdLst>
        </p14:section>
        <p14:section name="Inleidend" id="{48578523-C723-4825-83AE-943C93F2A338}">
          <p14:sldIdLst>
            <p14:sldId id="5928"/>
            <p14:sldId id="5930"/>
            <p14:sldId id="5961"/>
            <p14:sldId id="5959"/>
            <p14:sldId id="5960"/>
            <p14:sldId id="5962"/>
            <p14:sldId id="5963"/>
            <p14:sldId id="5936"/>
            <p14:sldId id="5937"/>
            <p14:sldId id="5938"/>
            <p14:sldId id="5964"/>
            <p14:sldId id="5949"/>
            <p14:sldId id="5951"/>
            <p14:sldId id="5952"/>
            <p14:sldId id="5953"/>
            <p14:sldId id="5931"/>
            <p14:sldId id="5934"/>
            <p14:sldId id="5935"/>
            <p14:sldId id="5966"/>
            <p14:sldId id="5965"/>
            <p14:sldId id="5956"/>
            <p14:sldId id="59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373" userDrawn="1">
          <p15:clr>
            <a:srgbClr val="A4A3A4"/>
          </p15:clr>
        </p15:guide>
        <p15:guide id="3" orient="horz" pos="894" userDrawn="1">
          <p15:clr>
            <a:srgbClr val="A4A3A4"/>
          </p15:clr>
        </p15:guide>
        <p15:guide id="4" orient="horz" pos="2777" userDrawn="1">
          <p15:clr>
            <a:srgbClr val="A4A3A4"/>
          </p15:clr>
        </p15:guide>
        <p15:guide id="5" pos="2820">
          <p15:clr>
            <a:srgbClr val="A4A3A4"/>
          </p15:clr>
        </p15:guide>
        <p15:guide id="6" pos="204" userDrawn="1">
          <p15:clr>
            <a:srgbClr val="A4A3A4"/>
          </p15:clr>
        </p15:guide>
        <p15:guide id="7" pos="5556" userDrawn="1">
          <p15:clr>
            <a:srgbClr val="A4A3A4"/>
          </p15:clr>
        </p15:guide>
        <p15:guide id="8" pos="2951">
          <p15:clr>
            <a:srgbClr val="A4A3A4"/>
          </p15:clr>
        </p15:guide>
        <p15:guide id="9" pos="2046">
          <p15:clr>
            <a:srgbClr val="A4A3A4"/>
          </p15:clr>
        </p15:guide>
        <p15:guide id="10" pos="1884">
          <p15:clr>
            <a:srgbClr val="A4A3A4"/>
          </p15:clr>
        </p15:guide>
        <p15:guide id="11" pos="3719" userDrawn="1">
          <p15:clr>
            <a:srgbClr val="A4A3A4"/>
          </p15:clr>
        </p15:guide>
        <p15:guide id="12" pos="38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mantha Charvy" initials="SC" lastIdx="1" clrIdx="0"/>
  <p:cmAuthor id="1" name="Katleen Coppens" initials="KC" lastIdx="0" clrIdx="1">
    <p:extLst>
      <p:ext uri="{19B8F6BF-5375-455C-9EA6-DF929625EA0E}">
        <p15:presenceInfo xmlns:p15="http://schemas.microsoft.com/office/powerpoint/2012/main" userId="S::Katleen.coppens@bdo.be::5b0cc181-6901-4953-aa9f-45ac2dc274e6" providerId="AD"/>
      </p:ext>
    </p:extLst>
  </p:cmAuthor>
  <p:cmAuthor id="2" name="Maria Shmelova" initials="MS" lastIdx="2" clrIdx="2">
    <p:extLst>
      <p:ext uri="{19B8F6BF-5375-455C-9EA6-DF929625EA0E}">
        <p15:presenceInfo xmlns:p15="http://schemas.microsoft.com/office/powerpoint/2012/main" userId="S::maria.shmelova@bdobusinessservices.com.ua::f26bb8b0-9655-4fee-bfec-697e0626cf07" providerId="AD"/>
      </p:ext>
    </p:extLst>
  </p:cmAuthor>
  <p:cmAuthor id="3" name="Maxime Chalot" initials="MC" lastIdx="14" clrIdx="3">
    <p:extLst>
      <p:ext uri="{19B8F6BF-5375-455C-9EA6-DF929625EA0E}">
        <p15:presenceInfo xmlns:p15="http://schemas.microsoft.com/office/powerpoint/2012/main" userId="S::maxime.chalot@bdo.be::4d1abf5f-831c-49c2-88b5-1d39b39031e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F2F2F2"/>
    <a:srgbClr val="EDC209"/>
    <a:srgbClr val="F7D235"/>
    <a:srgbClr val="FFD525"/>
    <a:srgbClr val="F47689"/>
    <a:srgbClr val="EE9024"/>
    <a:srgbClr val="D1108C"/>
    <a:srgbClr val="8238BA"/>
    <a:srgbClr val="E7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9" autoAdjust="0"/>
    <p:restoredTop sz="91422" autoAdjust="0"/>
  </p:normalViewPr>
  <p:slideViewPr>
    <p:cSldViewPr snapToGrid="0">
      <p:cViewPr varScale="1">
        <p:scale>
          <a:sx n="106" d="100"/>
          <a:sy n="106" d="100"/>
        </p:scale>
        <p:origin x="538" y="72"/>
      </p:cViewPr>
      <p:guideLst>
        <p:guide orient="horz" pos="3117"/>
        <p:guide orient="horz" pos="373"/>
        <p:guide orient="horz" pos="894"/>
        <p:guide orient="horz" pos="2777"/>
        <p:guide pos="2820"/>
        <p:guide pos="204"/>
        <p:guide pos="5556"/>
        <p:guide pos="2951"/>
        <p:guide pos="2046"/>
        <p:guide pos="1884"/>
        <p:guide pos="3719"/>
        <p:guide pos="38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3633"/>
          </a:xfrm>
          <a:prstGeom prst="rect">
            <a:avLst/>
          </a:prstGeom>
        </p:spPr>
        <p:txBody>
          <a:bodyPr vert="horz" lIns="91728" tIns="45865" rIns="91728" bIns="458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3633"/>
          </a:xfrm>
          <a:prstGeom prst="rect">
            <a:avLst/>
          </a:prstGeom>
        </p:spPr>
        <p:txBody>
          <a:bodyPr vert="horz" lIns="91728" tIns="45865" rIns="91728" bIns="45865" rtlCol="0"/>
          <a:lstStyle>
            <a:lvl1pPr algn="r">
              <a:defRPr sz="1200"/>
            </a:lvl1pPr>
          </a:lstStyle>
          <a:p>
            <a:fld id="{11E47D5C-E96D-4671-AABC-580006D477A8}" type="datetimeFigureOut">
              <a:rPr lang="en-US" smtClean="0"/>
              <a:pPr/>
              <a:t>6/9/2026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8" tIns="45865" rIns="91728" bIns="458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7"/>
          </a:xfrm>
          <a:prstGeom prst="rect">
            <a:avLst/>
          </a:prstGeom>
        </p:spPr>
        <p:txBody>
          <a:bodyPr vert="horz" lIns="91728" tIns="45865" rIns="91728" bIns="4586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377317"/>
            <a:ext cx="2945659" cy="493633"/>
          </a:xfrm>
          <a:prstGeom prst="rect">
            <a:avLst/>
          </a:prstGeom>
        </p:spPr>
        <p:txBody>
          <a:bodyPr vert="horz" lIns="91728" tIns="45865" rIns="91728" bIns="458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377317"/>
            <a:ext cx="2945659" cy="493633"/>
          </a:xfrm>
          <a:prstGeom prst="rect">
            <a:avLst/>
          </a:prstGeom>
        </p:spPr>
        <p:txBody>
          <a:bodyPr vert="horz" lIns="91728" tIns="45865" rIns="91728" bIns="45865" rtlCol="0" anchor="b"/>
          <a:lstStyle>
            <a:lvl1pPr algn="r">
              <a:defRPr sz="1200"/>
            </a:lvl1pPr>
          </a:lstStyle>
          <a:p>
            <a:fld id="{94F325E1-631E-4FFD-AF35-27D076BB57F2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1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12" rtl="0" eaLnBrk="1" latinLnBrk="0" hangingPunct="1">
      <a:defRPr sz="1200" b="1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228569" indent="-228569" algn="l" defTabSz="914112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539675" indent="-269837" algn="l" defTabSz="914112" rtl="0" eaLnBrk="1" latinLnBrk="0" hangingPunct="1">
      <a:buFont typeface="Symbol" pitchFamily="18" charset="2"/>
      <a:buChar char="-"/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539675" indent="-176189" algn="l" defTabSz="914112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717451" indent="-177775" algn="l" defTabSz="914112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5279" algn="l" defTabSz="9141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35" algn="l" defTabSz="9141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91" algn="l" defTabSz="9141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47" algn="l" defTabSz="9141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290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215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89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27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100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106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38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80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54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81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751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055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14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FAB16-C6D0-29F5-F052-180349A9B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DEEB87-89B0-FCBF-C9ED-A765B2506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E36B96-1679-1D29-E668-AD558DEA0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B1046-DA09-FA30-5583-BD2D496AE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404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5E1-631E-4FFD-AF35-27D076BB57F2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40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2" y="1376362"/>
            <a:ext cx="4148138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/>
          </p:nvPr>
        </p:nvSpPr>
        <p:spPr bwMode="gray">
          <a:xfrm>
            <a:off x="4684716" y="1376362"/>
            <a:ext cx="4135437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37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24036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54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117AF68-62EB-4BFF-A326-488542B769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50225" cy="5143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3951668-2472-499F-91C4-D9F23DA96F58}"/>
              </a:ext>
            </a:extLst>
          </p:cNvPr>
          <p:cNvSpPr txBox="1"/>
          <p:nvPr userDrawn="1"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EDC209">
              <a:alpha val="9804"/>
            </a:srgb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C4CE87-D295-47C1-A0CA-E51E04B85978}"/>
              </a:ext>
            </a:extLst>
          </p:cNvPr>
          <p:cNvSpPr/>
          <p:nvPr userDrawn="1"/>
        </p:nvSpPr>
        <p:spPr>
          <a:xfrm>
            <a:off x="3135085" y="-4763"/>
            <a:ext cx="6008915" cy="5143500"/>
          </a:xfrm>
          <a:prstGeom prst="rect">
            <a:avLst/>
          </a:prstGeom>
          <a:gradFill flip="none" rotWithShape="0">
            <a:gsLst>
              <a:gs pos="57000">
                <a:srgbClr val="FFFFFF">
                  <a:alpha val="93000"/>
                </a:srgbClr>
              </a:gs>
              <a:gs pos="0">
                <a:schemeClr val="bg1">
                  <a:alpha val="0"/>
                </a:schemeClr>
              </a:gs>
              <a:gs pos="21000">
                <a:schemeClr val="bg1">
                  <a:alpha val="50000"/>
                </a:schemeClr>
              </a:gs>
              <a:gs pos="78500">
                <a:srgbClr val="FFFFFF"/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4EC0736-9265-472F-A870-83A81A2017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869304" y="1320284"/>
            <a:ext cx="3950850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342900" indent="-342900" algn="l">
              <a:buFont typeface="+mj-lt"/>
              <a:buAutoNum type="arabicPeriod"/>
              <a:defRPr sz="1800" b="0">
                <a:solidFill>
                  <a:schemeClr val="tx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AF5A90-D152-482C-9681-FF24C092ED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861755" y="557037"/>
            <a:ext cx="3958398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INHOUDSTAFEL</a:t>
            </a:r>
            <a:endParaRPr lang="en-GB" dirty="0"/>
          </a:p>
        </p:txBody>
      </p:sp>
      <p:pic>
        <p:nvPicPr>
          <p:cNvPr id="17" name="Picture 9" descr="BDO_Logo_RGB 100%">
            <a:extLst>
              <a:ext uri="{FF2B5EF4-FFF2-40B4-BE49-F238E27FC236}">
                <a16:creationId xmlns:a16="http://schemas.microsoft.com/office/drawing/2014/main" id="{94081EE3-30A1-427D-9D71-C912A26595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93658A6-B7C7-4CFB-B280-F4E9EC8CB5C7}"/>
              </a:ext>
            </a:extLst>
          </p:cNvPr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F0E35197-2C94-46E1-91E1-0E0394C0930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E71170F-74C8-46B2-9F8E-5C1058FAD5F9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220C8A35-68CF-44E2-B814-FDE80B4A9B52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3B1387-4DCD-44AE-A5A0-8A460F75E8B8}"/>
              </a:ext>
            </a:extLst>
          </p:cNvPr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B02E2C1-96EA-490F-90A3-255BEB013125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E09F1B8-9B4C-43CB-9795-5169B3C5B85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E0736A8-76E8-474C-82B0-750928A43C53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3368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0D76E8-16D8-4BFA-8916-EF6A9EEDFF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b="155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EC4CE87-D295-47C1-A0CA-E51E04B85978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alpha val="85000"/>
                </a:schemeClr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3658A6-B7C7-4CFB-B280-F4E9EC8CB5C7}"/>
              </a:ext>
            </a:extLst>
          </p:cNvPr>
          <p:cNvGrpSpPr/>
          <p:nvPr userDrawn="1"/>
        </p:nvGrpSpPr>
        <p:grpSpPr>
          <a:xfrm>
            <a:off x="513954" y="0"/>
            <a:ext cx="122401" cy="1651349"/>
            <a:chOff x="514911" y="0"/>
            <a:chExt cx="121444" cy="1052783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F0E35197-2C94-46E1-91E1-0E0394C0930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E71170F-74C8-46B2-9F8E-5C1058FAD5F9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220C8A35-68CF-44E2-B814-FDE80B4A9B52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3B1387-4DCD-44AE-A5A0-8A460F75E8B8}"/>
              </a:ext>
            </a:extLst>
          </p:cNvPr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B02E2C1-96EA-490F-90A3-255BEB013125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E09F1B8-9B4C-43CB-9795-5169B3C5B85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E0736A8-76E8-474C-82B0-750928A43C53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CAF5A90-D152-482C-9681-FF24C092EDEE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369954" y="1878260"/>
            <a:ext cx="3958398" cy="6894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2" descr="G:\Office97\_GRAPHICS\hb@BDO\Library\09_Logos\BDO logo white.png">
            <a:extLst>
              <a:ext uri="{FF2B5EF4-FFF2-40B4-BE49-F238E27FC236}">
                <a16:creationId xmlns:a16="http://schemas.microsoft.com/office/drawing/2014/main" id="{FB074DE6-14C0-4820-B333-EAE98C2BFF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00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2942083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0" y="2260283"/>
            <a:ext cx="3958398" cy="6894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tx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0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36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6758" b="-665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713453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0" y="1376363"/>
            <a:ext cx="810000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7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110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412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Ocean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947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Emera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013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19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ayou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3" y="577850"/>
            <a:ext cx="8512172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2" y="1376362"/>
            <a:ext cx="8496299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3" y="878034"/>
            <a:ext cx="8512172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152816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Burgund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90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Slat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579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tx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4" name="Picture 9" descr="BDO_Logo_RGB 100%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4398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0D76E8-16D8-4BFA-8916-EF6A9EEDFF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2" b="155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EC4CE87-D295-47C1-A0CA-E51E04B85978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alpha val="85000"/>
                </a:schemeClr>
              </a:gs>
              <a:gs pos="100000">
                <a:schemeClr val="tx1">
                  <a:lumMod val="5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3658A6-B7C7-4CFB-B280-F4E9EC8CB5C7}"/>
              </a:ext>
            </a:extLst>
          </p:cNvPr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F0E35197-2C94-46E1-91E1-0E0394C0930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E71170F-74C8-46B2-9F8E-5C1058FAD5F9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220C8A35-68CF-44E2-B814-FDE80B4A9B52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3B1387-4DCD-44AE-A5A0-8A460F75E8B8}"/>
              </a:ext>
            </a:extLst>
          </p:cNvPr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B02E2C1-96EA-490F-90A3-255BEB013125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E09F1B8-9B4C-43CB-9795-5169B3C5B85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E0736A8-76E8-474C-82B0-750928A43C53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CAF5A90-D152-482C-9681-FF24C092EDEE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323850" y="2260283"/>
            <a:ext cx="3958398" cy="6894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4EC0736-9265-472F-A870-83A81A2017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2942083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80CE3454-D100-4870-90AC-FDE6449411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11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Author</a:t>
            </a:r>
          </a:p>
          <a:p>
            <a:pPr lvl="1"/>
            <a:r>
              <a:rPr lang="en-US" dirty="0"/>
              <a:t>Date</a:t>
            </a:r>
            <a:endParaRPr lang="en-GB" dirty="0"/>
          </a:p>
        </p:txBody>
      </p:sp>
      <p:pic>
        <p:nvPicPr>
          <p:cNvPr id="15" name="Picture 2" descr="G:\Office97\_GRAPHICS\hb@BDO\Library\09_Logos\BDO logo white.png">
            <a:extLst>
              <a:ext uri="{FF2B5EF4-FFF2-40B4-BE49-F238E27FC236}">
                <a16:creationId xmlns:a16="http://schemas.microsoft.com/office/drawing/2014/main" id="{4847A1C6-B04C-43DB-A255-9ABBC9F08A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370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117AF68-62EB-4BFF-A326-488542B769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50225" cy="5143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3951668-2472-499F-91C4-D9F23DA96F58}"/>
              </a:ext>
            </a:extLst>
          </p:cNvPr>
          <p:cNvSpPr txBox="1"/>
          <p:nvPr userDrawn="1"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EDC209">
              <a:alpha val="9804"/>
            </a:srgb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C4CE87-D295-47C1-A0CA-E51E04B85978}"/>
              </a:ext>
            </a:extLst>
          </p:cNvPr>
          <p:cNvSpPr/>
          <p:nvPr userDrawn="1"/>
        </p:nvSpPr>
        <p:spPr>
          <a:xfrm>
            <a:off x="3135085" y="-4763"/>
            <a:ext cx="6008915" cy="5143500"/>
          </a:xfrm>
          <a:prstGeom prst="rect">
            <a:avLst/>
          </a:prstGeom>
          <a:gradFill flip="none" rotWithShape="0">
            <a:gsLst>
              <a:gs pos="57000">
                <a:srgbClr val="FFFFFF">
                  <a:alpha val="93000"/>
                </a:srgbClr>
              </a:gs>
              <a:gs pos="0">
                <a:schemeClr val="bg1">
                  <a:alpha val="0"/>
                </a:schemeClr>
              </a:gs>
              <a:gs pos="21000">
                <a:schemeClr val="bg1">
                  <a:alpha val="50000"/>
                </a:schemeClr>
              </a:gs>
              <a:gs pos="78500">
                <a:srgbClr val="FFFFFF"/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4EC0736-9265-472F-A870-83A81A2017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869304" y="1320284"/>
            <a:ext cx="3950850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342900" indent="-342900" algn="l">
              <a:buFont typeface="+mj-lt"/>
              <a:buAutoNum type="arabicPeriod"/>
              <a:defRPr sz="1800" b="0">
                <a:solidFill>
                  <a:schemeClr val="tx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AF5A90-D152-482C-9681-FF24C092ED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861755" y="557037"/>
            <a:ext cx="3958398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INHOUDSTAFEL</a:t>
            </a:r>
            <a:endParaRPr lang="en-GB" dirty="0"/>
          </a:p>
        </p:txBody>
      </p:sp>
      <p:pic>
        <p:nvPicPr>
          <p:cNvPr id="17" name="Picture 9" descr="BDO_Logo_RGB 100%">
            <a:extLst>
              <a:ext uri="{FF2B5EF4-FFF2-40B4-BE49-F238E27FC236}">
                <a16:creationId xmlns:a16="http://schemas.microsoft.com/office/drawing/2014/main" id="{94081EE3-30A1-427D-9D71-C912A26595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93658A6-B7C7-4CFB-B280-F4E9EC8CB5C7}"/>
              </a:ext>
            </a:extLst>
          </p:cNvPr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F0E35197-2C94-46E1-91E1-0E0394C0930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E71170F-74C8-46B2-9F8E-5C1058FAD5F9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220C8A35-68CF-44E2-B814-FDE80B4A9B52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3B1387-4DCD-44AE-A5A0-8A460F75E8B8}"/>
              </a:ext>
            </a:extLst>
          </p:cNvPr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B02E2C1-96EA-490F-90A3-255BEB013125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E09F1B8-9B4C-43CB-9795-5169B3C5B85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E0736A8-76E8-474C-82B0-750928A43C53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28161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40066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2" y="1376363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1661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3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47938" y="1376363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025" y="1376363"/>
            <a:ext cx="2664000" cy="30019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047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2641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9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2244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Oce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9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534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Emera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9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12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Gold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9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51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320088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2" y="1376362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47938" y="1376362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025" y="1376363"/>
            <a:ext cx="2664000" cy="300196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384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Burgund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Freeform 12"/>
          <p:cNvSpPr>
            <a:spLocks noChangeAspect="1"/>
          </p:cNvSpPr>
          <p:nvPr userDrawn="1"/>
        </p:nvSpPr>
        <p:spPr bwMode="gray">
          <a:xfrm>
            <a:off x="513955" y="4330963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5" name="Freeform 12"/>
          <p:cNvSpPr>
            <a:spLocks noChangeAspect="1"/>
          </p:cNvSpPr>
          <p:nvPr userDrawn="1"/>
        </p:nvSpPr>
        <p:spPr bwMode="gray">
          <a:xfrm>
            <a:off x="513955" y="4561944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2"/>
          <p:cNvSpPr>
            <a:spLocks noChangeAspect="1"/>
          </p:cNvSpPr>
          <p:nvPr userDrawn="1"/>
        </p:nvSpPr>
        <p:spPr bwMode="gray">
          <a:xfrm>
            <a:off x="513955" y="468630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9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265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Slat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Freeform 12"/>
          <p:cNvSpPr>
            <a:spLocks noChangeAspect="1"/>
          </p:cNvSpPr>
          <p:nvPr userDrawn="1"/>
        </p:nvSpPr>
        <p:spPr bwMode="gray">
          <a:xfrm>
            <a:off x="513955" y="4330963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5" name="Freeform 12"/>
          <p:cNvSpPr>
            <a:spLocks noChangeAspect="1"/>
          </p:cNvSpPr>
          <p:nvPr userDrawn="1"/>
        </p:nvSpPr>
        <p:spPr bwMode="gray">
          <a:xfrm>
            <a:off x="513955" y="4561944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2"/>
          <p:cNvSpPr>
            <a:spLocks noChangeAspect="1"/>
          </p:cNvSpPr>
          <p:nvPr userDrawn="1"/>
        </p:nvSpPr>
        <p:spPr bwMode="gray">
          <a:xfrm>
            <a:off x="513955" y="468630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9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8689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Freeform 12"/>
          <p:cNvSpPr>
            <a:spLocks noChangeAspect="1"/>
          </p:cNvSpPr>
          <p:nvPr userDrawn="1"/>
        </p:nvSpPr>
        <p:spPr bwMode="gray">
          <a:xfrm>
            <a:off x="513955" y="4330963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Freeform 12"/>
          <p:cNvSpPr>
            <a:spLocks noChangeAspect="1"/>
          </p:cNvSpPr>
          <p:nvPr userDrawn="1"/>
        </p:nvSpPr>
        <p:spPr bwMode="gray">
          <a:xfrm>
            <a:off x="513955" y="4561944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Freeform 12"/>
          <p:cNvSpPr>
            <a:spLocks noChangeAspect="1"/>
          </p:cNvSpPr>
          <p:nvPr userDrawn="1"/>
        </p:nvSpPr>
        <p:spPr bwMode="gray">
          <a:xfrm>
            <a:off x="513955" y="468630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20" name="Picture 9" descr="BDO_Logo_RGB 100%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176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5581650" cy="3006725"/>
          </a:xfrm>
          <a:prstGeom prst="rect">
            <a:avLst/>
          </a:prstGeom>
        </p:spPr>
        <p:txBody>
          <a:bodyPr lIns="0" tIns="0" rIns="0" bIns="0"/>
          <a:lstStyle>
            <a:lvl4pPr marL="536575" indent="-2730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6173787" y="1376363"/>
            <a:ext cx="2662237" cy="30067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468000" anchor="ctr" anchorCtr="0"/>
          <a:lstStyle>
            <a:lvl1pPr algn="ctr">
              <a:defRPr sz="1400"/>
            </a:lvl1pPr>
          </a:lstStyle>
          <a:p>
            <a:r>
              <a:rPr lang="en-GB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8550585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4144962" cy="3006725"/>
          </a:xfrm>
          <a:prstGeom prst="rect">
            <a:avLst/>
          </a:prstGeom>
        </p:spPr>
        <p:txBody>
          <a:bodyPr lIns="0" tIns="0" rIns="0" bIns="0"/>
          <a:lstStyle>
            <a:lvl4pPr marL="536575" indent="-2730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4684713" y="1376363"/>
            <a:ext cx="4151311" cy="30067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468000" anchor="ctr" anchorCtr="0"/>
          <a:lstStyle>
            <a:lvl1pPr algn="ctr">
              <a:defRPr sz="1400"/>
            </a:lvl1pPr>
          </a:lstStyle>
          <a:p>
            <a:r>
              <a:rPr lang="en-GB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2386866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31788" y="1376363"/>
            <a:ext cx="2659062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3248025" y="1376363"/>
            <a:ext cx="5587999" cy="30067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468000" anchor="ctr" anchorCtr="0"/>
          <a:lstStyle>
            <a:lvl1pPr algn="ctr">
              <a:defRPr sz="1400"/>
            </a:lvl1pPr>
          </a:lstStyle>
          <a:p>
            <a:r>
              <a:rPr lang="en-GB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3521274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I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331789" y="1376363"/>
            <a:ext cx="8504236" cy="30067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468000" anchor="ctr" anchorCtr="0"/>
          <a:lstStyle>
            <a:lvl1pPr algn="ctr">
              <a:defRPr sz="1400"/>
            </a:lvl1pPr>
          </a:lstStyle>
          <a:p>
            <a:r>
              <a:rPr lang="en-GB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3310989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and visual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688961" y="1376363"/>
            <a:ext cx="2147064" cy="30067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7" y="1376363"/>
            <a:ext cx="6096823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6818664" y="1488265"/>
            <a:ext cx="1887659" cy="859344"/>
          </a:xfrm>
          <a:prstGeom prst="rect">
            <a:avLst/>
          </a:prstGeom>
        </p:spPr>
        <p:txBody>
          <a:bodyPr bIns="468000" anchor="ctr" anchorCtr="0"/>
          <a:lstStyle>
            <a:lvl1pPr algn="ctr">
              <a:defRPr sz="1200" b="0"/>
            </a:lvl1pPr>
          </a:lstStyle>
          <a:p>
            <a:r>
              <a:rPr lang="en-GB"/>
              <a:t>ADD IMAGE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818664" y="2454547"/>
            <a:ext cx="1887659" cy="859344"/>
          </a:xfrm>
          <a:prstGeom prst="rect">
            <a:avLst/>
          </a:prstGeom>
        </p:spPr>
        <p:txBody>
          <a:bodyPr bIns="468000" anchor="ctr" anchorCtr="0"/>
          <a:lstStyle>
            <a:lvl1pPr algn="ctr">
              <a:defRPr sz="1200" b="0"/>
            </a:lvl1pPr>
          </a:lstStyle>
          <a:p>
            <a:r>
              <a:rPr lang="en-GB"/>
              <a:t>ADD IMAGE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6818664" y="3420829"/>
            <a:ext cx="1887659" cy="859344"/>
          </a:xfrm>
          <a:prstGeom prst="rect">
            <a:avLst/>
          </a:prstGeom>
        </p:spPr>
        <p:txBody>
          <a:bodyPr bIns="468000" anchor="ctr" anchorCtr="0"/>
          <a:lstStyle>
            <a:lvl1pPr algn="ctr">
              <a:defRPr sz="1200" b="0"/>
            </a:lvl1pPr>
          </a:lstStyle>
          <a:p>
            <a:r>
              <a:rPr lang="en-GB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40053527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and visual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688961" y="1376363"/>
            <a:ext cx="2147064" cy="30067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31787" y="1376363"/>
            <a:ext cx="2952000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6818664" y="1488265"/>
            <a:ext cx="1887659" cy="859344"/>
          </a:xfrm>
          <a:prstGeom prst="rect">
            <a:avLst/>
          </a:prstGeom>
        </p:spPr>
        <p:txBody>
          <a:bodyPr bIns="468000" anchor="ctr" anchorCtr="0"/>
          <a:lstStyle>
            <a:lvl1pPr algn="ctr">
              <a:defRPr sz="1200" b="0"/>
            </a:lvl1pPr>
          </a:lstStyle>
          <a:p>
            <a:r>
              <a:rPr lang="en-GB"/>
              <a:t>ADD IMAGE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818664" y="2454547"/>
            <a:ext cx="1887659" cy="859344"/>
          </a:xfrm>
          <a:prstGeom prst="rect">
            <a:avLst/>
          </a:prstGeom>
        </p:spPr>
        <p:txBody>
          <a:bodyPr bIns="468000" anchor="ctr" anchorCtr="0"/>
          <a:lstStyle>
            <a:lvl1pPr algn="ctr">
              <a:defRPr sz="1200" b="0"/>
            </a:lvl1pPr>
          </a:lstStyle>
          <a:p>
            <a:r>
              <a:rPr lang="en-GB"/>
              <a:t>ADD IMAGE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6818664" y="3420829"/>
            <a:ext cx="1887659" cy="859344"/>
          </a:xfrm>
          <a:prstGeom prst="rect">
            <a:avLst/>
          </a:prstGeom>
        </p:spPr>
        <p:txBody>
          <a:bodyPr bIns="468000" anchor="ctr" anchorCtr="0"/>
          <a:lstStyle>
            <a:lvl1pPr algn="ctr">
              <a:defRPr sz="1200" b="0"/>
            </a:lvl1pPr>
          </a:lstStyle>
          <a:p>
            <a:r>
              <a:rPr lang="en-GB"/>
              <a:t>ADD IMAGE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476610" y="1376363"/>
            <a:ext cx="2952000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9665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2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5581650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6" hasCustomPrompt="1"/>
          </p:nvPr>
        </p:nvSpPr>
        <p:spPr>
          <a:xfrm>
            <a:off x="6173788" y="1376363"/>
            <a:ext cx="2662237" cy="3006725"/>
          </a:xfrm>
          <a:prstGeom prst="rect">
            <a:avLst/>
          </a:prstGeom>
        </p:spPr>
        <p:txBody>
          <a:bodyPr tIns="0" bIns="432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CHART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6173788" y="1376363"/>
            <a:ext cx="2662237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b="0"/>
            </a:lvl1pPr>
          </a:lstStyle>
          <a:p>
            <a:pPr lvl="0"/>
            <a:r>
              <a:rPr lang="en-US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406472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0481515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4144962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6" hasCustomPrompt="1"/>
          </p:nvPr>
        </p:nvSpPr>
        <p:spPr>
          <a:xfrm>
            <a:off x="4684714" y="1376363"/>
            <a:ext cx="4151312" cy="3006725"/>
          </a:xfrm>
          <a:prstGeom prst="rect">
            <a:avLst/>
          </a:prstGeom>
        </p:spPr>
        <p:txBody>
          <a:bodyPr tIns="0" bIns="432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CHART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684714" y="1376363"/>
            <a:ext cx="41513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/>
            </a:lvl1pPr>
          </a:lstStyle>
          <a:p>
            <a:pPr lvl="0"/>
            <a:r>
              <a:rPr lang="en-US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6619919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 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31788" y="1376363"/>
            <a:ext cx="2659062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6" hasCustomPrompt="1"/>
          </p:nvPr>
        </p:nvSpPr>
        <p:spPr>
          <a:xfrm>
            <a:off x="3248025" y="1376363"/>
            <a:ext cx="5588001" cy="3006725"/>
          </a:xfrm>
          <a:prstGeom prst="rect">
            <a:avLst/>
          </a:prstGeom>
        </p:spPr>
        <p:txBody>
          <a:bodyPr tIns="0" bIns="432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CHART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3248025" y="1376363"/>
            <a:ext cx="55880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/>
            </a:lvl1pPr>
          </a:lstStyle>
          <a:p>
            <a:pPr lvl="0"/>
            <a:r>
              <a:rPr lang="en-US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24466739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6" hasCustomPrompt="1"/>
          </p:nvPr>
        </p:nvSpPr>
        <p:spPr>
          <a:xfrm>
            <a:off x="331789" y="1376363"/>
            <a:ext cx="8504238" cy="3006725"/>
          </a:xfrm>
          <a:prstGeom prst="rect">
            <a:avLst/>
          </a:prstGeom>
        </p:spPr>
        <p:txBody>
          <a:bodyPr tIns="0" bIns="432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CHART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331789" y="1376363"/>
            <a:ext cx="85042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/>
            </a:lvl1pPr>
          </a:lstStyle>
          <a:p>
            <a:pPr lvl="0"/>
            <a:r>
              <a:rPr lang="en-US"/>
              <a:t>Click to edit chart title</a:t>
            </a:r>
          </a:p>
        </p:txBody>
      </p:sp>
    </p:spTree>
    <p:extLst>
      <p:ext uri="{BB962C8B-B14F-4D97-AF65-F5344CB8AC3E}">
        <p14:creationId xmlns:p14="http://schemas.microsoft.com/office/powerpoint/2010/main" val="16372387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martArt 2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5581650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6173787" y="1376363"/>
            <a:ext cx="2662237" cy="3006725"/>
          </a:xfrm>
          <a:prstGeom prst="rect">
            <a:avLst/>
          </a:prstGeom>
        </p:spPr>
        <p:txBody>
          <a:bodyPr/>
          <a:lstStyle>
            <a:lvl1pPr algn="ctr">
              <a:defRPr sz="1400" b="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8983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martArt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4144962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4684713" y="1376363"/>
            <a:ext cx="4151312" cy="3006725"/>
          </a:xfrm>
          <a:prstGeom prst="rect">
            <a:avLst/>
          </a:prstGeom>
        </p:spPr>
        <p:txBody>
          <a:bodyPr/>
          <a:lstStyle>
            <a:lvl1pPr algn="ctr">
              <a:defRPr sz="1400" b="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41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martArt 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31788" y="1376363"/>
            <a:ext cx="2659062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6"/>
          </p:nvPr>
        </p:nvSpPr>
        <p:spPr>
          <a:xfrm>
            <a:off x="3248025" y="1376363"/>
            <a:ext cx="5588000" cy="3006725"/>
          </a:xfrm>
          <a:prstGeom prst="rect">
            <a:avLst/>
          </a:prstGeom>
        </p:spPr>
        <p:txBody>
          <a:bodyPr/>
          <a:lstStyle>
            <a:lvl1pPr algn="ctr">
              <a:defRPr sz="1400" b="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2775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Smart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5"/>
          </p:nvPr>
        </p:nvSpPr>
        <p:spPr>
          <a:xfrm>
            <a:off x="323849" y="1376363"/>
            <a:ext cx="8512175" cy="3006725"/>
          </a:xfrm>
          <a:prstGeom prst="rect">
            <a:avLst/>
          </a:prstGeom>
        </p:spPr>
        <p:txBody>
          <a:bodyPr/>
          <a:lstStyle>
            <a:lvl1pPr algn="ctr">
              <a:defRPr sz="1400" b="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1166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2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5581650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6" hasCustomPrompt="1"/>
          </p:nvPr>
        </p:nvSpPr>
        <p:spPr>
          <a:xfrm>
            <a:off x="6173788" y="1376363"/>
            <a:ext cx="2646362" cy="3006725"/>
          </a:xfrm>
          <a:prstGeom prst="rect">
            <a:avLst/>
          </a:prstGeom>
        </p:spPr>
        <p:txBody>
          <a:bodyPr lIns="0" tIns="0" rIns="0" bIns="504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20239948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5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1788" y="1376363"/>
            <a:ext cx="4144962" cy="3006725"/>
          </a:xfrm>
          <a:prstGeom prst="rect">
            <a:avLst/>
          </a:prstGeom>
        </p:spPr>
        <p:txBody>
          <a:bodyPr lIns="0" tIns="0" rIns="0" bIns="0"/>
          <a:lstStyle>
            <a:lvl4pPr marL="538089" indent="-2746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6" hasCustomPrompt="1"/>
          </p:nvPr>
        </p:nvSpPr>
        <p:spPr>
          <a:xfrm>
            <a:off x="4684713" y="1376363"/>
            <a:ext cx="4135437" cy="3006725"/>
          </a:xfrm>
          <a:prstGeom prst="rect">
            <a:avLst/>
          </a:prstGeom>
        </p:spPr>
        <p:txBody>
          <a:bodyPr lIns="0" tIns="0" rIns="0" bIns="504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2251172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75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331788" y="1376363"/>
            <a:ext cx="2659062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6" hasCustomPrompt="1"/>
          </p:nvPr>
        </p:nvSpPr>
        <p:spPr>
          <a:xfrm>
            <a:off x="3248025" y="1376363"/>
            <a:ext cx="5572125" cy="3006725"/>
          </a:xfrm>
          <a:prstGeom prst="rect">
            <a:avLst/>
          </a:prstGeom>
        </p:spPr>
        <p:txBody>
          <a:bodyPr lIns="0" tIns="0" rIns="0" bIns="504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13127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0425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6" hasCustomPrompt="1"/>
          </p:nvPr>
        </p:nvSpPr>
        <p:spPr>
          <a:xfrm>
            <a:off x="331789" y="1376363"/>
            <a:ext cx="8488362" cy="3006725"/>
          </a:xfrm>
          <a:prstGeom prst="rect">
            <a:avLst/>
          </a:prstGeom>
        </p:spPr>
        <p:txBody>
          <a:bodyPr lIns="0" tIns="0" rIns="0" bIns="504000" anchor="ctr" anchorCtr="0"/>
          <a:lstStyle>
            <a:lvl1pPr algn="ctr">
              <a:defRPr sz="1400" b="0"/>
            </a:lvl1pPr>
          </a:lstStyle>
          <a:p>
            <a:r>
              <a:rPr lang="en-GB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761700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1788" y="2590800"/>
            <a:ext cx="4140000" cy="179228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331788" y="1376363"/>
            <a:ext cx="4140200" cy="10922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CLICK TO ADD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684713" y="1376363"/>
            <a:ext cx="4151312" cy="3006725"/>
          </a:xfrm>
          <a:prstGeom prst="rect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txBody>
          <a:bodyPr lIns="108000" tIns="72000" rIns="108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en-US"/>
              <a:t>Click to edit heading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4839018" y="183578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 hasCustomPrompt="1"/>
          </p:nvPr>
        </p:nvSpPr>
        <p:spPr>
          <a:xfrm>
            <a:off x="6204268" y="183578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7569518" y="183578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839018" y="268160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6204268" y="268160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8" hasCustomPrompt="1"/>
          </p:nvPr>
        </p:nvSpPr>
        <p:spPr>
          <a:xfrm>
            <a:off x="7569518" y="268160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22" name="Picture Placeholder 9"/>
          <p:cNvSpPr>
            <a:spLocks noGrp="1"/>
          </p:cNvSpPr>
          <p:nvPr>
            <p:ph type="pic" sz="quarter" idx="19" hasCustomPrompt="1"/>
          </p:nvPr>
        </p:nvSpPr>
        <p:spPr>
          <a:xfrm>
            <a:off x="4839018" y="352742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20" hasCustomPrompt="1"/>
          </p:nvPr>
        </p:nvSpPr>
        <p:spPr>
          <a:xfrm>
            <a:off x="6204268" y="352742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  <p:sp>
        <p:nvSpPr>
          <p:cNvPr id="24" name="Picture Placeholder 9"/>
          <p:cNvSpPr>
            <a:spLocks noGrp="1"/>
          </p:cNvSpPr>
          <p:nvPr>
            <p:ph type="pic" sz="quarter" idx="21" hasCustomPrompt="1"/>
          </p:nvPr>
        </p:nvSpPr>
        <p:spPr>
          <a:xfrm>
            <a:off x="7569518" y="3527426"/>
            <a:ext cx="1127442" cy="720000"/>
          </a:xfrm>
          <a:prstGeom prst="rect">
            <a:avLst/>
          </a:prstGeom>
        </p:spPr>
        <p:txBody>
          <a:bodyPr lIns="36000" rIns="36000"/>
          <a:lstStyle>
            <a:lvl1pPr algn="ctr">
              <a:defRPr sz="900" b="0"/>
            </a:lvl1pPr>
          </a:lstStyle>
          <a:p>
            <a:r>
              <a:rPr lang="en-GB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8696993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rofi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1788" y="2377440"/>
            <a:ext cx="1980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31788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31788" y="2270760"/>
            <a:ext cx="198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506534" y="2377440"/>
            <a:ext cx="1980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2506534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506534" y="2270760"/>
            <a:ext cx="198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681280" y="2377440"/>
            <a:ext cx="1980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4681280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4681280" y="2270760"/>
            <a:ext cx="198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856025" y="2377440"/>
            <a:ext cx="1980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856025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6856025" y="2270760"/>
            <a:ext cx="1980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3101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rofi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1788" y="2377440"/>
            <a:ext cx="2664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31788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31788" y="2270760"/>
            <a:ext cx="266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248025" y="2377440"/>
            <a:ext cx="2664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248025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3248025" y="2270760"/>
            <a:ext cx="266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156614" y="2377440"/>
            <a:ext cx="2664000" cy="2005648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156614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6156614" y="2270760"/>
            <a:ext cx="266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3988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rofiles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514850" y="1376365"/>
            <a:ext cx="1476000" cy="3006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 marL="715963" indent="-177800">
              <a:defRPr sz="1600"/>
            </a:lvl5pPr>
          </a:lstStyle>
          <a:p>
            <a:pPr lvl="0"/>
            <a:r>
              <a:rPr lang="en-US"/>
              <a:t>Click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</a:t>
            </a:r>
          </a:p>
          <a:p>
            <a:pPr lvl="4"/>
            <a:r>
              <a:rPr lang="en-US"/>
              <a:t>Fifth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31788" y="1376364"/>
            <a:ext cx="1009332" cy="3006724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438966" y="1376363"/>
            <a:ext cx="1476000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 marL="715963" indent="-177800">
              <a:defRPr sz="1600"/>
            </a:lvl5pPr>
          </a:lstStyle>
          <a:p>
            <a:pPr lvl="0"/>
            <a:r>
              <a:rPr lang="en-US"/>
              <a:t>Click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</a:t>
            </a:r>
          </a:p>
          <a:p>
            <a:pPr lvl="4"/>
            <a:r>
              <a:rPr lang="en-US"/>
              <a:t>Fifth</a:t>
            </a:r>
            <a:endParaRPr lang="en-GB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248025" y="1376364"/>
            <a:ext cx="1009332" cy="3006724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7344148" y="1376363"/>
            <a:ext cx="1476000" cy="3006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 marL="715963" indent="-177800">
              <a:defRPr sz="1600"/>
            </a:lvl5pPr>
          </a:lstStyle>
          <a:p>
            <a:pPr lvl="0"/>
            <a:r>
              <a:rPr lang="en-US"/>
              <a:t>Click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</a:t>
            </a:r>
          </a:p>
          <a:p>
            <a:pPr lvl="4"/>
            <a:r>
              <a:rPr lang="en-US"/>
              <a:t>Fifth</a:t>
            </a:r>
            <a:endParaRPr lang="en-GB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156614" y="1376363"/>
            <a:ext cx="1009332" cy="3006725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</p:spTree>
    <p:extLst>
      <p:ext uri="{BB962C8B-B14F-4D97-AF65-F5344CB8AC3E}">
        <p14:creationId xmlns:p14="http://schemas.microsoft.com/office/powerpoint/2010/main" val="6741185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rofi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1376363"/>
            <a:ext cx="2947788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31788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5871748" y="1376362"/>
            <a:ext cx="2948400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684713" y="1376363"/>
            <a:ext cx="1009332" cy="828000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</p:spTree>
    <p:extLst>
      <p:ext uri="{BB962C8B-B14F-4D97-AF65-F5344CB8AC3E}">
        <p14:creationId xmlns:p14="http://schemas.microsoft.com/office/powerpoint/2010/main" val="40823856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rofiles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172750" y="1376363"/>
            <a:ext cx="2304000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31788" y="1376363"/>
            <a:ext cx="1620000" cy="3006724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516148" y="1376362"/>
            <a:ext cx="2304000" cy="3006725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 marL="538089" indent="-274600">
              <a:buFont typeface="Arial" panose="020B0604020202020204" pitchFamily="34" charset="0"/>
              <a:buChar char="•"/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684713" y="1376363"/>
            <a:ext cx="1620000" cy="3006724"/>
          </a:xfrm>
          <a:prstGeom prst="rect">
            <a:avLst/>
          </a:prstGeom>
        </p:spPr>
        <p:txBody>
          <a:bodyPr lIns="0" tIns="72000" rIns="0" bIns="0"/>
          <a:lstStyle>
            <a:lvl1pPr algn="ctr">
              <a:defRPr sz="1400" b="0"/>
            </a:lvl1pPr>
          </a:lstStyle>
          <a:p>
            <a:r>
              <a:rPr lang="en-GB"/>
              <a:t>CV IMAGE</a:t>
            </a:r>
          </a:p>
        </p:txBody>
      </p:sp>
    </p:spTree>
    <p:extLst>
      <p:ext uri="{BB962C8B-B14F-4D97-AF65-F5344CB8AC3E}">
        <p14:creationId xmlns:p14="http://schemas.microsoft.com/office/powerpoint/2010/main" val="25703884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hthoek 1"/>
          <p:cNvSpPr/>
          <p:nvPr userDrawn="1"/>
        </p:nvSpPr>
        <p:spPr>
          <a:xfrm>
            <a:off x="323851" y="1376363"/>
            <a:ext cx="8512174" cy="30067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4" name="Tijdelijke aanduiding voor verticale tekst 2"/>
          <p:cNvSpPr>
            <a:spLocks noGrp="1"/>
          </p:cNvSpPr>
          <p:nvPr>
            <p:ph type="body" orient="vert" idx="20" hasCustomPrompt="1"/>
          </p:nvPr>
        </p:nvSpPr>
        <p:spPr>
          <a:xfrm>
            <a:off x="5998633" y="1376363"/>
            <a:ext cx="2837392" cy="1503363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144000" anchor="b" anchorCtr="0"/>
          <a:lstStyle>
            <a:lvl1pPr marL="0" marR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 sz="1800" b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2pPr>
            <a:lvl3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100">
                <a:solidFill>
                  <a:schemeClr val="bg1"/>
                </a:solidFill>
              </a:defRPr>
            </a:lvl3pPr>
            <a:lvl4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4pPr>
            <a:lvl5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5pPr>
            <a:lvl6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6pPr>
            <a:lvl7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7pPr>
            <a:lvl8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8pPr>
            <a:lvl9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200" cap="all" baseline="0">
                <a:solidFill>
                  <a:schemeClr val="bg1"/>
                </a:solidFill>
              </a:defRPr>
            </a:lvl9pPr>
          </a:lstStyle>
          <a:p>
            <a:pPr marL="0" marR="0" lvl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/>
              <a:t>CLICK TO EDIT TEXT</a:t>
            </a:r>
          </a:p>
        </p:txBody>
      </p:sp>
      <p:sp>
        <p:nvSpPr>
          <p:cNvPr id="5" name="Tijdelijke aanduiding voor verticale tekst 2"/>
          <p:cNvSpPr>
            <a:spLocks noGrp="1"/>
          </p:cNvSpPr>
          <p:nvPr>
            <p:ph type="body" orient="vert" idx="19" hasCustomPrompt="1"/>
          </p:nvPr>
        </p:nvSpPr>
        <p:spPr>
          <a:xfrm>
            <a:off x="3161240" y="1376363"/>
            <a:ext cx="2837393" cy="1503363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144000" anchor="b" anchorCtr="0"/>
          <a:lstStyle>
            <a:lvl1pPr marL="0" marR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 sz="1800" b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2pPr>
            <a:lvl3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100">
                <a:solidFill>
                  <a:schemeClr val="bg1"/>
                </a:solidFill>
              </a:defRPr>
            </a:lvl3pPr>
            <a:lvl4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4pPr>
            <a:lvl5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5pPr>
            <a:lvl6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6pPr>
            <a:lvl7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7pPr>
            <a:lvl8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8pPr>
            <a:lvl9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200" cap="all" baseline="0">
                <a:solidFill>
                  <a:schemeClr val="bg1"/>
                </a:solidFill>
              </a:defRPr>
            </a:lvl9pPr>
          </a:lstStyle>
          <a:p>
            <a:pPr marL="0" marR="0" lvl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/>
              <a:t>CLICK TO EDIT TEXT</a:t>
            </a:r>
          </a:p>
        </p:txBody>
      </p:sp>
      <p:sp>
        <p:nvSpPr>
          <p:cNvPr id="6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323849" y="1376363"/>
            <a:ext cx="2837391" cy="1503363"/>
          </a:xfrm>
          <a:prstGeom prst="rect">
            <a:avLst/>
          </a:prstGeom>
          <a:solidFill>
            <a:schemeClr val="accent3"/>
          </a:solidFill>
        </p:spPr>
        <p:txBody>
          <a:bodyPr vert="horz" lIns="0" tIns="0" rIns="0" bIns="144000" anchor="b" anchorCtr="0"/>
          <a:lstStyle>
            <a:lvl1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800" b="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2pPr>
            <a:lvl3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100">
                <a:solidFill>
                  <a:schemeClr val="bg1"/>
                </a:solidFill>
              </a:defRPr>
            </a:lvl3pPr>
            <a:lvl4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4pPr>
            <a:lvl5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5pPr>
            <a:lvl6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6pPr>
            <a:lvl7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7pPr>
            <a:lvl8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8pPr>
            <a:lvl9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2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nl-NL"/>
              <a:t>CLICK TO EDIT TEXT</a:t>
            </a:r>
          </a:p>
        </p:txBody>
      </p:sp>
      <p:sp>
        <p:nvSpPr>
          <p:cNvPr id="14" name="Tijdelijke aanduiding voor verticale tekst 2"/>
          <p:cNvSpPr>
            <a:spLocks noGrp="1"/>
          </p:cNvSpPr>
          <p:nvPr>
            <p:ph type="body" orient="vert" idx="35" hasCustomPrompt="1"/>
          </p:nvPr>
        </p:nvSpPr>
        <p:spPr>
          <a:xfrm>
            <a:off x="5998633" y="2879726"/>
            <a:ext cx="2837392" cy="1503362"/>
          </a:xfrm>
          <a:prstGeom prst="rect">
            <a:avLst/>
          </a:prstGeom>
          <a:solidFill>
            <a:schemeClr val="accent4"/>
          </a:solidFill>
        </p:spPr>
        <p:txBody>
          <a:bodyPr vert="horz" lIns="0" tIns="0" rIns="0" bIns="144000" anchor="b" anchorCtr="0"/>
          <a:lstStyle>
            <a:lvl1pPr marL="0" marR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 sz="1800" b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2pPr>
            <a:lvl3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100">
                <a:solidFill>
                  <a:schemeClr val="bg1"/>
                </a:solidFill>
              </a:defRPr>
            </a:lvl3pPr>
            <a:lvl4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4pPr>
            <a:lvl5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5pPr>
            <a:lvl6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6pPr>
            <a:lvl7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7pPr>
            <a:lvl8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8pPr>
            <a:lvl9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200" cap="all" baseline="0">
                <a:solidFill>
                  <a:schemeClr val="bg1"/>
                </a:solidFill>
              </a:defRPr>
            </a:lvl9pPr>
          </a:lstStyle>
          <a:p>
            <a:pPr marL="0" marR="0" lvl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/>
              <a:t>CLICK TO EDIT TEXT</a:t>
            </a:r>
          </a:p>
        </p:txBody>
      </p:sp>
      <p:sp>
        <p:nvSpPr>
          <p:cNvPr id="15" name="Tijdelijke aanduiding voor verticale tekst 2"/>
          <p:cNvSpPr>
            <a:spLocks noGrp="1"/>
          </p:cNvSpPr>
          <p:nvPr>
            <p:ph type="body" orient="vert" idx="34" hasCustomPrompt="1"/>
          </p:nvPr>
        </p:nvSpPr>
        <p:spPr>
          <a:xfrm>
            <a:off x="3161240" y="2879726"/>
            <a:ext cx="2837393" cy="1503362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144000" anchor="b" anchorCtr="0"/>
          <a:lstStyle>
            <a:lvl1pPr marL="0" marR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 sz="1800" b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2pPr>
            <a:lvl3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100">
                <a:solidFill>
                  <a:schemeClr val="bg1"/>
                </a:solidFill>
              </a:defRPr>
            </a:lvl3pPr>
            <a:lvl4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4pPr>
            <a:lvl5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5pPr>
            <a:lvl6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6pPr>
            <a:lvl7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7pPr>
            <a:lvl8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8pPr>
            <a:lvl9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200" cap="all" baseline="0">
                <a:solidFill>
                  <a:schemeClr val="bg1"/>
                </a:solidFill>
              </a:defRPr>
            </a:lvl9pPr>
          </a:lstStyle>
          <a:p>
            <a:pPr marL="0" marR="0" lvl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/>
              <a:t>CLICK TO EDIT TEXT</a:t>
            </a:r>
          </a:p>
        </p:txBody>
      </p:sp>
      <p:sp>
        <p:nvSpPr>
          <p:cNvPr id="16" name="Tijdelijke aanduiding voor verticale tekst 2"/>
          <p:cNvSpPr>
            <a:spLocks noGrp="1"/>
          </p:cNvSpPr>
          <p:nvPr>
            <p:ph type="body" orient="vert" idx="33" hasCustomPrompt="1"/>
          </p:nvPr>
        </p:nvSpPr>
        <p:spPr>
          <a:xfrm>
            <a:off x="323849" y="2879726"/>
            <a:ext cx="2837391" cy="1503362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144000" anchor="b" anchorCtr="0"/>
          <a:lstStyle>
            <a:lvl1pPr marL="0" marR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 sz="1800" b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</a:defRPr>
            </a:lvl2pPr>
            <a:lvl3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100">
                <a:solidFill>
                  <a:schemeClr val="bg1"/>
                </a:solidFill>
              </a:defRPr>
            </a:lvl3pPr>
            <a:lvl4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4pPr>
            <a:lvl5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5pPr>
            <a:lvl6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6pPr>
            <a:lvl7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7pPr>
            <a:lvl8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400">
                <a:solidFill>
                  <a:schemeClr val="bg1"/>
                </a:solidFill>
              </a:defRPr>
            </a:lvl8pPr>
            <a:lvl9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 sz="1200" cap="all" baseline="0">
                <a:solidFill>
                  <a:schemeClr val="bg1"/>
                </a:solidFill>
              </a:defRPr>
            </a:lvl9pPr>
          </a:lstStyle>
          <a:p>
            <a:pPr marL="0" marR="0" lvl="0" indent="0" algn="ctr" defTabSz="179389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9529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71"/>
          <a:stretch/>
        </p:blipFill>
        <p:spPr bwMode="auto">
          <a:xfrm>
            <a:off x="0" y="577851"/>
            <a:ext cx="9144000" cy="382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dia Placeholder 5"/>
          <p:cNvSpPr>
            <a:spLocks noGrp="1"/>
          </p:cNvSpPr>
          <p:nvPr>
            <p:ph type="media" sz="quarter" idx="10" hasCustomPrompt="1"/>
          </p:nvPr>
        </p:nvSpPr>
        <p:spPr>
          <a:xfrm>
            <a:off x="324255" y="1134893"/>
            <a:ext cx="8495490" cy="2717259"/>
          </a:xfrm>
          <a:prstGeom prst="rect">
            <a:avLst/>
          </a:prstGeom>
        </p:spPr>
        <p:txBody>
          <a:bodyPr bIns="684000" anchor="ctr" anchorCtr="0"/>
          <a:lstStyle>
            <a:lvl1pPr algn="ctr">
              <a:defRPr sz="1400" baseline="0"/>
            </a:lvl1pPr>
          </a:lstStyle>
          <a:p>
            <a:r>
              <a:rPr lang="en-GB"/>
              <a:t>CLICK TO ADD MEDIA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bg1"/>
                </a:solidFill>
              </a:rPr>
              <a:t>‹nr.›</a:t>
            </a:fld>
            <a:endParaRPr lang="en-GB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6307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400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2" y="1376363"/>
            <a:ext cx="4148138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1661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3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/>
          </p:nvPr>
        </p:nvSpPr>
        <p:spPr bwMode="gray">
          <a:xfrm>
            <a:off x="4684717" y="1376363"/>
            <a:ext cx="4135437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42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117AF68-62EB-4BFF-A326-488542B769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50225" cy="5143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3951668-2472-499F-91C4-D9F23DA96F58}"/>
              </a:ext>
            </a:extLst>
          </p:cNvPr>
          <p:cNvSpPr txBox="1"/>
          <p:nvPr userDrawn="1"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EDC209">
              <a:alpha val="9804"/>
            </a:srgb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C4CE87-D295-47C1-A0CA-E51E04B85978}"/>
              </a:ext>
            </a:extLst>
          </p:cNvPr>
          <p:cNvSpPr/>
          <p:nvPr userDrawn="1"/>
        </p:nvSpPr>
        <p:spPr>
          <a:xfrm>
            <a:off x="3135085" y="-4763"/>
            <a:ext cx="6008915" cy="5143500"/>
          </a:xfrm>
          <a:prstGeom prst="rect">
            <a:avLst/>
          </a:prstGeom>
          <a:gradFill flip="none" rotWithShape="0">
            <a:gsLst>
              <a:gs pos="57000">
                <a:srgbClr val="FFFFFF">
                  <a:alpha val="93000"/>
                </a:srgbClr>
              </a:gs>
              <a:gs pos="0">
                <a:schemeClr val="bg1">
                  <a:alpha val="0"/>
                </a:schemeClr>
              </a:gs>
              <a:gs pos="21000">
                <a:schemeClr val="bg1">
                  <a:alpha val="50000"/>
                </a:schemeClr>
              </a:gs>
              <a:gs pos="78500">
                <a:srgbClr val="FFFFFF"/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4EC0736-9265-472F-A870-83A81A2017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869304" y="1320284"/>
            <a:ext cx="3950850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342900" indent="-342900" algn="l">
              <a:buFont typeface="+mj-lt"/>
              <a:buAutoNum type="arabicPeriod"/>
              <a:defRPr sz="1800" b="0">
                <a:solidFill>
                  <a:schemeClr val="tx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AF5A90-D152-482C-9681-FF24C092ED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861755" y="557037"/>
            <a:ext cx="3958398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INHOUDSTAFEL</a:t>
            </a:r>
            <a:endParaRPr lang="en-GB" dirty="0"/>
          </a:p>
        </p:txBody>
      </p:sp>
      <p:pic>
        <p:nvPicPr>
          <p:cNvPr id="17" name="Picture 9" descr="BDO_Logo_RGB 100%">
            <a:extLst>
              <a:ext uri="{FF2B5EF4-FFF2-40B4-BE49-F238E27FC236}">
                <a16:creationId xmlns:a16="http://schemas.microsoft.com/office/drawing/2014/main" id="{94081EE3-30A1-427D-9D71-C912A26595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93658A6-B7C7-4CFB-B280-F4E9EC8CB5C7}"/>
              </a:ext>
            </a:extLst>
          </p:cNvPr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F0E35197-2C94-46E1-91E1-0E0394C0930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E71170F-74C8-46B2-9F8E-5C1058FAD5F9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220C8A35-68CF-44E2-B814-FDE80B4A9B52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3B1387-4DCD-44AE-A5A0-8A460F75E8B8}"/>
              </a:ext>
            </a:extLst>
          </p:cNvPr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B02E2C1-96EA-490F-90A3-255BEB013125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E09F1B8-9B4C-43CB-9795-5169B3C5B85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E0736A8-76E8-474C-82B0-750928A43C53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263720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ayou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3" y="577850"/>
            <a:ext cx="8512172" cy="2400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4" y="1376363"/>
            <a:ext cx="8496299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3" y="878035"/>
            <a:ext cx="8512172" cy="1661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3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4685700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40066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2" y="1376363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1661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3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47938" y="1376363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3pPr>
            <a:lvl4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4pPr>
            <a:lvl5pPr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025" y="1376363"/>
            <a:ext cx="2664000" cy="30019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1452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400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1661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3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4903039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7304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117AF68-62EB-4BFF-A326-488542B769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50225" cy="5143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3951668-2472-499F-91C4-D9F23DA96F58}"/>
              </a:ext>
            </a:extLst>
          </p:cNvPr>
          <p:cNvSpPr txBox="1"/>
          <p:nvPr userDrawn="1"/>
        </p:nvSpPr>
        <p:spPr>
          <a:xfrm>
            <a:off x="0" y="0"/>
            <a:ext cx="9144000" cy="5148263"/>
          </a:xfrm>
          <a:prstGeom prst="rect">
            <a:avLst/>
          </a:prstGeom>
          <a:solidFill>
            <a:srgbClr val="EDC209">
              <a:alpha val="9804"/>
            </a:srgb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C4CE87-D295-47C1-A0CA-E51E04B85978}"/>
              </a:ext>
            </a:extLst>
          </p:cNvPr>
          <p:cNvSpPr/>
          <p:nvPr userDrawn="1"/>
        </p:nvSpPr>
        <p:spPr>
          <a:xfrm>
            <a:off x="3135085" y="-4763"/>
            <a:ext cx="6008915" cy="5143500"/>
          </a:xfrm>
          <a:prstGeom prst="rect">
            <a:avLst/>
          </a:prstGeom>
          <a:gradFill flip="none" rotWithShape="0">
            <a:gsLst>
              <a:gs pos="57000">
                <a:srgbClr val="FFFFFF">
                  <a:alpha val="93000"/>
                </a:srgbClr>
              </a:gs>
              <a:gs pos="0">
                <a:schemeClr val="bg1">
                  <a:alpha val="0"/>
                </a:schemeClr>
              </a:gs>
              <a:gs pos="21000">
                <a:schemeClr val="bg1">
                  <a:alpha val="50000"/>
                </a:schemeClr>
              </a:gs>
              <a:gs pos="78500">
                <a:srgbClr val="FFFFFF"/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4EC0736-9265-472F-A870-83A81A20170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869304" y="1320284"/>
            <a:ext cx="3950850" cy="5539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342900" indent="-342900" algn="l">
              <a:buFont typeface="+mj-lt"/>
              <a:buAutoNum type="arabicPeriod"/>
              <a:defRPr sz="1800" b="0">
                <a:solidFill>
                  <a:schemeClr val="tx1"/>
                </a:solidFill>
                <a:latin typeface="+mn-lt"/>
              </a:defRPr>
            </a:lvl1pPr>
            <a:lvl2pPr marL="457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AF5A90-D152-482C-9681-FF24C092ED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861755" y="557037"/>
            <a:ext cx="3958398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INHOUDSTAFEL</a:t>
            </a:r>
            <a:endParaRPr lang="en-GB" dirty="0"/>
          </a:p>
        </p:txBody>
      </p:sp>
      <p:pic>
        <p:nvPicPr>
          <p:cNvPr id="17" name="Picture 9" descr="BDO_Logo_RGB 100%">
            <a:extLst>
              <a:ext uri="{FF2B5EF4-FFF2-40B4-BE49-F238E27FC236}">
                <a16:creationId xmlns:a16="http://schemas.microsoft.com/office/drawing/2014/main" id="{94081EE3-30A1-427D-9D71-C912A26595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93658A6-B7C7-4CFB-B280-F4E9EC8CB5C7}"/>
              </a:ext>
            </a:extLst>
          </p:cNvPr>
          <p:cNvGrpSpPr/>
          <p:nvPr userDrawn="1"/>
        </p:nvGrpSpPr>
        <p:grpSpPr>
          <a:xfrm>
            <a:off x="514911" y="0"/>
            <a:ext cx="121444" cy="1052783"/>
            <a:chOff x="514911" y="0"/>
            <a:chExt cx="121444" cy="1052783"/>
          </a:xfrm>
        </p:grpSpPr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F0E35197-2C94-46E1-91E1-0E0394C09304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E71170F-74C8-46B2-9F8E-5C1058FAD5F9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220C8A35-68CF-44E2-B814-FDE80B4A9B52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3B1387-4DCD-44AE-A5A0-8A460F75E8B8}"/>
              </a:ext>
            </a:extLst>
          </p:cNvPr>
          <p:cNvGrpSpPr/>
          <p:nvPr userDrawn="1"/>
        </p:nvGrpSpPr>
        <p:grpSpPr>
          <a:xfrm>
            <a:off x="513955" y="4330963"/>
            <a:ext cx="121444" cy="817300"/>
            <a:chOff x="513955" y="4330963"/>
            <a:chExt cx="121444" cy="817300"/>
          </a:xfrm>
        </p:grpSpPr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9B02E2C1-96EA-490F-90A3-255BEB013125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7E09F1B8-9B4C-43CB-9795-5169B3C5B850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E0736A8-76E8-474C-82B0-750928A43C53}"/>
                </a:ext>
              </a:extLst>
            </p:cNvPr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5961081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32013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3" y="1376363"/>
            <a:ext cx="4148138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/>
          </p:nvPr>
        </p:nvSpPr>
        <p:spPr bwMode="gray">
          <a:xfrm>
            <a:off x="4684717" y="1376363"/>
            <a:ext cx="4135437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849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ayou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4" y="577850"/>
            <a:ext cx="8512172" cy="32013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3" y="1376363"/>
            <a:ext cx="8496299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4" y="878035"/>
            <a:ext cx="8512172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31261621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320088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2" y="1376363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47938" y="1376363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025" y="1376363"/>
            <a:ext cx="2664000" cy="300196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378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32013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5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8117563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595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2" y="1376362"/>
            <a:ext cx="4148138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/>
          </p:nvPr>
        </p:nvSpPr>
        <p:spPr bwMode="gray">
          <a:xfrm>
            <a:off x="4684716" y="1376362"/>
            <a:ext cx="4135437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3510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" b="-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6" name="Rectangle 5"/>
          <p:cNvSpPr/>
          <p:nvPr userDrawn="1"/>
        </p:nvSpPr>
        <p:spPr>
          <a:xfrm>
            <a:off x="0" y="2141220"/>
            <a:ext cx="4739640" cy="12573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2942084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0" y="2260284"/>
            <a:ext cx="3958398" cy="6894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tx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0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5590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6758" b="-665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713454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0" y="1376363"/>
            <a:ext cx="810000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7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3319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Charcoa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>
                <a:solidFill>
                  <a:schemeClr val="bg1"/>
                </a:solidFill>
              </a:endParaRPr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>
                <a:solidFill>
                  <a:schemeClr val="bg1"/>
                </a:solidFill>
              </a:endParaRPr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1143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Ocean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1232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Emera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1242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Go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1105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Burgund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975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Slat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bg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3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9090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50" y="1582292"/>
            <a:ext cx="8100000" cy="2769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l"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23851" y="1247775"/>
            <a:ext cx="8098790" cy="3447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3734922"/>
            <a:ext cx="3958398" cy="4001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0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GB" sz="1400" b="1" kern="1200" cap="all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200" b="0" cap="all" baseline="0">
                <a:solidFill>
                  <a:schemeClr val="tx1"/>
                </a:solidFill>
              </a:defRPr>
            </a:lvl2pPr>
            <a:lvl3pPr>
              <a:defRPr sz="1200" b="0" cap="all" baseline="0">
                <a:solidFill>
                  <a:schemeClr val="bg1"/>
                </a:solidFill>
              </a:defRPr>
            </a:lvl3pPr>
            <a:lvl4pPr>
              <a:defRPr sz="1200" b="0" cap="all" baseline="0">
                <a:solidFill>
                  <a:schemeClr val="bg1"/>
                </a:solidFill>
              </a:defRPr>
            </a:lvl4pPr>
            <a:lvl5pPr>
              <a:defRPr sz="12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Author</a:t>
            </a:r>
          </a:p>
          <a:p>
            <a:pPr lvl="1"/>
            <a:r>
              <a:rPr lang="en-US"/>
              <a:t>Date</a:t>
            </a:r>
            <a:endParaRPr lang="en-GB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513956" y="4330964"/>
            <a:ext cx="121444" cy="817300"/>
            <a:chOff x="513955" y="4330963"/>
            <a:chExt cx="121444" cy="817300"/>
          </a:xfrm>
        </p:grpSpPr>
        <p:sp>
          <p:nvSpPr>
            <p:cNvPr id="14" name="Freeform 12"/>
            <p:cNvSpPr>
              <a:spLocks noChangeAspect="1"/>
            </p:cNvSpPr>
            <p:nvPr userDrawn="1"/>
          </p:nvSpPr>
          <p:spPr bwMode="gray">
            <a:xfrm>
              <a:off x="513955" y="4330963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>
                <a:solidFill>
                  <a:schemeClr val="tx1"/>
                </a:solidFill>
              </a:endParaRPr>
            </a:p>
          </p:txBody>
        </p:sp>
        <p:sp>
          <p:nvSpPr>
            <p:cNvPr id="15" name="Freeform 12"/>
            <p:cNvSpPr>
              <a:spLocks noChangeAspect="1"/>
            </p:cNvSpPr>
            <p:nvPr userDrawn="1"/>
          </p:nvSpPr>
          <p:spPr bwMode="gray">
            <a:xfrm>
              <a:off x="513955" y="4561944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>
                <a:solidFill>
                  <a:schemeClr val="bg1"/>
                </a:solidFill>
              </a:endParaRPr>
            </a:p>
          </p:txBody>
        </p:sp>
        <p:sp>
          <p:nvSpPr>
            <p:cNvPr id="17" name="Freeform 12"/>
            <p:cNvSpPr>
              <a:spLocks noChangeAspect="1"/>
            </p:cNvSpPr>
            <p:nvPr userDrawn="1"/>
          </p:nvSpPr>
          <p:spPr bwMode="gray">
            <a:xfrm>
              <a:off x="513955" y="468630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514911" y="1"/>
            <a:ext cx="121444" cy="1052783"/>
            <a:chOff x="514911" y="0"/>
            <a:chExt cx="121444" cy="1052783"/>
          </a:xfrm>
        </p:grpSpPr>
        <p:sp>
          <p:nvSpPr>
            <p:cNvPr id="16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18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346868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  <p:sp>
          <p:nvSpPr>
            <p:cNvPr id="21" name="Freeform 12"/>
            <p:cNvSpPr>
              <a:spLocks noChangeAspect="1"/>
            </p:cNvSpPr>
            <p:nvPr userDrawn="1"/>
          </p:nvSpPr>
          <p:spPr bwMode="gray">
            <a:xfrm rot="10800000">
              <a:off x="514911" y="590820"/>
              <a:ext cx="121444" cy="461963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0" y="456"/>
                </a:cxn>
                <a:cxn ang="0">
                  <a:pos x="120" y="456"/>
                </a:cxn>
                <a:cxn ang="0">
                  <a:pos x="120" y="0"/>
                </a:cxn>
                <a:cxn ang="0">
                  <a:pos x="0" y="85"/>
                </a:cxn>
              </a:cxnLst>
              <a:rect l="0" t="0" r="r" b="b"/>
              <a:pathLst>
                <a:path w="120" h="456">
                  <a:moveTo>
                    <a:pt x="0" y="85"/>
                  </a:moveTo>
                  <a:lnTo>
                    <a:pt x="0" y="456"/>
                  </a:lnTo>
                  <a:lnTo>
                    <a:pt x="120" y="456"/>
                  </a:lnTo>
                  <a:lnTo>
                    <a:pt x="120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ED1A3B"/>
            </a:solidFill>
            <a:ln w="9525">
              <a:noFill/>
              <a:round/>
              <a:headEnd/>
              <a:tailEnd/>
            </a:ln>
          </p:spPr>
          <p:txBody>
            <a:bodyPr lIns="91427" tIns="45714" rIns="91427" bIns="45714"/>
            <a:lstStyle/>
            <a:p>
              <a:pPr algn="ctr">
                <a:defRPr/>
              </a:pPr>
              <a:endParaRPr lang="en-GB" sz="1800"/>
            </a:p>
          </p:txBody>
        </p:sp>
      </p:grpSp>
      <p:pic>
        <p:nvPicPr>
          <p:cNvPr id="24" name="Picture 9" descr="BDO_Logo_RGB 100%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3553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453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3" y="577850"/>
            <a:ext cx="8512172" cy="295466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 bwMode="gray">
          <a:xfrm>
            <a:off x="323852" y="1376362"/>
            <a:ext cx="8496299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3" y="878034"/>
            <a:ext cx="8512172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250284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3851" y="577850"/>
            <a:ext cx="8496300" cy="320088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2" y="1376362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1" y="878034"/>
            <a:ext cx="8496300" cy="221599"/>
          </a:xfrm>
        </p:spPr>
        <p:txBody>
          <a:bodyPr>
            <a:spAutoFit/>
          </a:bodyPr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247938" y="1376362"/>
            <a:ext cx="2664000" cy="3001285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025" y="1376363"/>
            <a:ext cx="2664000" cy="300196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44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5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57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5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1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theme" Target="../theme/theme15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74.xml"/><Relationship Id="rId10" Type="http://schemas.openxmlformats.org/officeDocument/2006/relationships/theme" Target="../theme/theme16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3852" y="1376362"/>
            <a:ext cx="8496299" cy="30012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3" name="Freeform 12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5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8" r:id="rId2"/>
    <p:sldLayoutId id="2147483770" r:id="rId3"/>
    <p:sldLayoutId id="2147483771" r:id="rId4"/>
    <p:sldLayoutId id="2147483772" r:id="rId5"/>
    <p:sldLayoutId id="2147483832" r:id="rId6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6575" indent="-27305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21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53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13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Picture 2" descr="G:\Office97\_GRAPHICS\hb@BDO\Library\09_Logos\BDO logo whit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53" y="4677442"/>
            <a:ext cx="738000" cy="2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07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2400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3854" y="1376363"/>
            <a:ext cx="8496299" cy="30012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12"/>
          <p:cNvSpPr>
            <a:spLocks noChangeAspect="1"/>
          </p:cNvSpPr>
          <p:nvPr userDrawn="1"/>
        </p:nvSpPr>
        <p:spPr bwMode="gray">
          <a:xfrm>
            <a:off x="507611" y="4681539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68570" tIns="34286" rIns="68570" bIns="34286"/>
          <a:lstStyle/>
          <a:p>
            <a:pPr algn="ctr">
              <a:defRPr/>
            </a:pPr>
            <a:endParaRPr lang="en-GB" sz="1350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83554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778215" y="4873962"/>
            <a:ext cx="415047" cy="11541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750" smtClean="0">
                <a:solidFill>
                  <a:schemeClr val="tx1"/>
                </a:solidFill>
              </a:rPr>
              <a:t>‹nr.›</a:t>
            </a:fld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13" name="Freeform 12"/>
          <p:cNvSpPr>
            <a:spLocks noChangeAspect="1"/>
          </p:cNvSpPr>
          <p:nvPr userDrawn="1"/>
        </p:nvSpPr>
        <p:spPr bwMode="gray">
          <a:xfrm rot="10800000">
            <a:off x="507611" y="1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68570" tIns="34286" rIns="68570" bIns="34286"/>
          <a:lstStyle/>
          <a:p>
            <a:pPr algn="ctr">
              <a:defRPr/>
            </a:pPr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5149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42" r:id="rId6"/>
  </p:sldLayoutIdLst>
  <p:hf sldNum="0" hdr="0" ftr="0" dt="0"/>
  <p:txStyles>
    <p:titleStyle>
      <a:lvl1pPr algn="l" defTabSz="685584" rtl="0" eaLnBrk="1" latinLnBrk="0" hangingPunct="1">
        <a:lnSpc>
          <a:spcPct val="80000"/>
        </a:lnSpc>
        <a:spcBef>
          <a:spcPct val="0"/>
        </a:spcBef>
        <a:buNone/>
        <a:defRPr sz="195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685584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Font typeface="Arial" pitchFamily="34" charset="0"/>
        <a:buNone/>
        <a:defRPr sz="135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685584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Font typeface="Arial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197617" indent="-197617" algn="l" defTabSz="685584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402431" indent="-204788" algn="l" defTabSz="685584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602372" indent="-198807" algn="l" defTabSz="685584" rtl="0" eaLnBrk="1" latinLnBrk="0" hangingPunct="1">
        <a:lnSpc>
          <a:spcPct val="100000"/>
        </a:lnSpc>
        <a:spcBef>
          <a:spcPts val="0"/>
        </a:spcBef>
        <a:spcAft>
          <a:spcPts val="450"/>
        </a:spcAft>
        <a:buClr>
          <a:schemeClr val="tx2"/>
        </a:buClr>
        <a:buFont typeface="Trebuchet MS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471635" indent="-116865" algn="l" defTabSz="685584" rtl="0" eaLnBrk="1" latinLnBrk="0" hangingPunct="1">
        <a:lnSpc>
          <a:spcPct val="110000"/>
        </a:lnSpc>
        <a:spcBef>
          <a:spcPts val="0"/>
        </a:spcBef>
        <a:spcAft>
          <a:spcPts val="395"/>
        </a:spcAft>
        <a:buFont typeface="Trebuchet MS" pitchFamily="34" charset="0"/>
        <a:buChar char="–"/>
        <a:defRPr lang="en-GB" sz="675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228147" indent="-171396" algn="l" defTabSz="6855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940" indent="-171396" algn="l" defTabSz="6855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731" indent="-171396" algn="l" defTabSz="6855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791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584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76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67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3959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51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543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335" algn="l" defTabSz="6855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3853" y="1376363"/>
            <a:ext cx="8496299" cy="30012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12"/>
          <p:cNvSpPr>
            <a:spLocks noChangeAspect="1"/>
          </p:cNvSpPr>
          <p:nvPr userDrawn="1"/>
        </p:nvSpPr>
        <p:spPr bwMode="gray">
          <a:xfrm>
            <a:off x="507612" y="4681539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 sz="1800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83553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778214" y="4835491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3" name="Freeform 12"/>
          <p:cNvSpPr>
            <a:spLocks noChangeAspect="1"/>
          </p:cNvSpPr>
          <p:nvPr userDrawn="1"/>
        </p:nvSpPr>
        <p:spPr bwMode="gray">
          <a:xfrm rot="10800000">
            <a:off x="507612" y="1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27588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</p:sldLayoutIdLst>
  <p:hf sldNum="0" hdr="0" ftr="0" dt="0"/>
  <p:txStyles>
    <p:titleStyle>
      <a:lvl1pPr algn="l" defTabSz="914090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3" indent="-263483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6561" indent="-273044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43" indent="-265070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30" indent="-155816" algn="l" defTabSz="914090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789" indent="-228522" algn="l" defTabSz="9140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5" indent="-228522" algn="l" defTabSz="9140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8" indent="-228522" algn="l" defTabSz="9140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3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0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4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8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2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6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1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6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83553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12"/>
          <p:cNvSpPr>
            <a:spLocks noChangeAspect="1"/>
          </p:cNvSpPr>
          <p:nvPr userDrawn="1"/>
        </p:nvSpPr>
        <p:spPr bwMode="gray">
          <a:xfrm>
            <a:off x="507612" y="4681539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 sz="1800"/>
          </a:p>
        </p:txBody>
      </p:sp>
      <p:sp>
        <p:nvSpPr>
          <p:cNvPr id="7" name="TextBox 6"/>
          <p:cNvSpPr txBox="1"/>
          <p:nvPr userDrawn="1"/>
        </p:nvSpPr>
        <p:spPr>
          <a:xfrm>
            <a:off x="778214" y="4835491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>
            <a:spLocks noChangeAspect="1"/>
          </p:cNvSpPr>
          <p:nvPr userDrawn="1"/>
        </p:nvSpPr>
        <p:spPr bwMode="gray">
          <a:xfrm rot="10800000">
            <a:off x="507612" y="1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510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</p:sldLayoutIdLst>
  <p:hf sldNum="0" hdr="0" ftr="0" dt="0"/>
  <p:txStyles>
    <p:titleStyle>
      <a:lvl1pPr algn="l" defTabSz="914090" rtl="0" eaLnBrk="1" latinLnBrk="0" hangingPunct="1">
        <a:lnSpc>
          <a:spcPct val="80000"/>
        </a:lnSpc>
        <a:spcBef>
          <a:spcPct val="0"/>
        </a:spcBef>
        <a:buNone/>
        <a:defRPr sz="24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3" indent="-263483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76" indent="-274593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43" indent="-265070" algn="l" defTabSz="91409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30" indent="-155816" algn="l" defTabSz="914090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789" indent="-228522" algn="l" defTabSz="9140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5" indent="-228522" algn="l" defTabSz="9140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8" indent="-228522" algn="l" defTabSz="9140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3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0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4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8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2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6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11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6" algn="l" defTabSz="9140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3852" y="1376362"/>
            <a:ext cx="8496299" cy="30012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3" name="Freeform 12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95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6575" indent="-27305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1" name="Freeform 10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16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3" r:id="rId2"/>
    <p:sldLayoutId id="2147483761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55" r:id="rId9"/>
    <p:sldLayoutId id="2147483830" r:id="rId10"/>
    <p:sldLayoutId id="2147483843" r:id="rId11"/>
    <p:sldLayoutId id="2147483844" r:id="rId12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4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7" name="Freeform 6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77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4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67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392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60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8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850" y="577850"/>
            <a:ext cx="8496298" cy="3200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9" name="Picture 9" descr="BDO_Logo_RGB 100%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83552" y="4677814"/>
            <a:ext cx="736601" cy="28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12"/>
          <p:cNvSpPr>
            <a:spLocks noChangeAspect="1"/>
          </p:cNvSpPr>
          <p:nvPr userDrawn="1"/>
        </p:nvSpPr>
        <p:spPr bwMode="gray">
          <a:xfrm>
            <a:off x="507611" y="4681538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78213" y="4835490"/>
            <a:ext cx="41504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fld id="{BFB441F5-AB9F-4FDC-AD6C-CB1DCDA421C0}" type="slidenum">
              <a:rPr lang="en-GB" sz="1000" smtClean="0">
                <a:solidFill>
                  <a:schemeClr val="tx1"/>
                </a:solidFill>
              </a:rPr>
              <a:t>‹nr.›</a:t>
            </a:fld>
            <a:endParaRPr lang="en-GB" sz="1000">
              <a:solidFill>
                <a:schemeClr val="tx1"/>
              </a:solidFill>
            </a:endParaRPr>
          </a:p>
        </p:txBody>
      </p:sp>
      <p:sp>
        <p:nvSpPr>
          <p:cNvPr id="12" name="Freeform 11"/>
          <p:cNvSpPr>
            <a:spLocks noChangeAspect="1"/>
          </p:cNvSpPr>
          <p:nvPr userDrawn="1"/>
        </p:nvSpPr>
        <p:spPr bwMode="gray">
          <a:xfrm rot="10800000">
            <a:off x="507611" y="0"/>
            <a:ext cx="121444" cy="461963"/>
          </a:xfrm>
          <a:custGeom>
            <a:avLst/>
            <a:gdLst/>
            <a:ahLst/>
            <a:cxnLst>
              <a:cxn ang="0">
                <a:pos x="0" y="85"/>
              </a:cxn>
              <a:cxn ang="0">
                <a:pos x="0" y="456"/>
              </a:cxn>
              <a:cxn ang="0">
                <a:pos x="120" y="456"/>
              </a:cxn>
              <a:cxn ang="0">
                <a:pos x="120" y="0"/>
              </a:cxn>
              <a:cxn ang="0">
                <a:pos x="0" y="85"/>
              </a:cxn>
            </a:cxnLst>
            <a:rect l="0" t="0" r="r" b="b"/>
            <a:pathLst>
              <a:path w="120" h="456">
                <a:moveTo>
                  <a:pt x="0" y="85"/>
                </a:moveTo>
                <a:lnTo>
                  <a:pt x="0" y="456"/>
                </a:lnTo>
                <a:lnTo>
                  <a:pt x="120" y="456"/>
                </a:lnTo>
                <a:lnTo>
                  <a:pt x="120" y="0"/>
                </a:lnTo>
                <a:lnTo>
                  <a:pt x="0" y="85"/>
                </a:lnTo>
                <a:close/>
              </a:path>
            </a:pathLst>
          </a:custGeom>
          <a:solidFill>
            <a:srgbClr val="ED1A3B"/>
          </a:solidFill>
          <a:ln w="9525">
            <a:noFill/>
            <a:round/>
            <a:headEnd/>
            <a:tailEnd/>
          </a:ln>
        </p:spPr>
        <p:txBody>
          <a:bodyPr lIns="91427" tIns="45714" rIns="91427" bIns="45714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41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</p:sldLayoutIdLst>
  <p:hf sldNum="0" hdr="0" ftr="0" dt="0"/>
  <p:txStyles>
    <p:titleStyle>
      <a:lvl1pPr algn="l" defTabSz="914112" rtl="0" eaLnBrk="1" latinLnBrk="0" hangingPunct="1">
        <a:lnSpc>
          <a:spcPct val="80000"/>
        </a:lnSpc>
        <a:spcBef>
          <a:spcPct val="0"/>
        </a:spcBef>
        <a:buNone/>
        <a:defRPr sz="26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3489" indent="-263489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90000"/>
        <a:buFont typeface="Wingdings 3" panose="05040102010807070707" pitchFamily="18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8089" indent="-274600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3163" indent="-265076" algn="l" defTabSz="914112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rebuchet MS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628846" indent="-155820" algn="l" defTabSz="914112" rtl="0" eaLnBrk="1" latinLnBrk="0" hangingPunct="1">
        <a:lnSpc>
          <a:spcPct val="110000"/>
        </a:lnSpc>
        <a:spcBef>
          <a:spcPts val="0"/>
        </a:spcBef>
        <a:spcAft>
          <a:spcPts val="526"/>
        </a:spcAft>
        <a:buFont typeface="Trebuchet MS" pitchFamily="34" charset="0"/>
        <a:buChar char="–"/>
        <a:defRPr lang="en-GB" sz="9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0863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20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75" indent="-228528" algn="l" defTabSz="91411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8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9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3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91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4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FDBAC-EB34-4CD9-B575-C5FE6710B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849" y="1915573"/>
            <a:ext cx="5641873" cy="689420"/>
          </a:xfrm>
        </p:spPr>
        <p:txBody>
          <a:bodyPr/>
          <a:lstStyle/>
          <a:p>
            <a:r>
              <a:rPr lang="nl-BE" dirty="0"/>
              <a:t>Lokaal Bestuur Lubbeek</a:t>
            </a:r>
            <a:br>
              <a:rPr lang="nl-BE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F8A78-ADAC-4638-807B-DA1214158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850" y="2604993"/>
            <a:ext cx="8100000" cy="276999"/>
          </a:xfrm>
        </p:spPr>
        <p:txBody>
          <a:bodyPr/>
          <a:lstStyle/>
          <a:p>
            <a:r>
              <a:rPr lang="nl-BE" dirty="0"/>
              <a:t>Kerncijfers jaarrekening 2025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03134-6A3B-4F73-AA7D-CD3317D18B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3850" y="3734922"/>
            <a:ext cx="3958398" cy="430887"/>
          </a:xfrm>
        </p:spPr>
        <p:txBody>
          <a:bodyPr/>
          <a:lstStyle/>
          <a:p>
            <a:endParaRPr lang="en-GB" dirty="0"/>
          </a:p>
          <a:p>
            <a:r>
              <a:rPr lang="en-GB" dirty="0" err="1"/>
              <a:t>Commissie</a:t>
            </a:r>
            <a:r>
              <a:rPr lang="en-GB" dirty="0"/>
              <a:t> 9 </a:t>
            </a:r>
            <a:r>
              <a:rPr lang="en-GB" dirty="0" err="1"/>
              <a:t>juni</a:t>
            </a:r>
            <a:r>
              <a:rPr lang="en-GB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44842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Schema s exclusief overdrachten investeringen 2024 naar 2025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323852" y="2472066"/>
            <a:ext cx="8280148" cy="1905582"/>
          </a:xfrm>
        </p:spPr>
        <p:txBody>
          <a:bodyPr/>
          <a:lstStyle/>
          <a:p>
            <a:r>
              <a:rPr lang="nl-BE" b="0" dirty="0">
                <a:solidFill>
                  <a:srgbClr val="404040"/>
                </a:solidFill>
              </a:rPr>
              <a:t>INVESTERINGSUITGAVEN</a:t>
            </a:r>
          </a:p>
          <a:p>
            <a:r>
              <a:rPr lang="nl-BE" b="0" dirty="0">
                <a:solidFill>
                  <a:srgbClr val="404040"/>
                </a:solidFill>
              </a:rPr>
              <a:t>	budget </a:t>
            </a:r>
            <a:r>
              <a:rPr lang="nl-BE" b="0" dirty="0" err="1">
                <a:solidFill>
                  <a:srgbClr val="404040"/>
                </a:solidFill>
              </a:rPr>
              <a:t>incl</a:t>
            </a:r>
            <a:r>
              <a:rPr lang="nl-BE" b="0" dirty="0">
                <a:solidFill>
                  <a:srgbClr val="404040"/>
                </a:solidFill>
              </a:rPr>
              <a:t> overdrachten	18.359.011 euro</a:t>
            </a:r>
          </a:p>
          <a:p>
            <a:r>
              <a:rPr lang="nl-BE" b="0" dirty="0">
                <a:solidFill>
                  <a:srgbClr val="404040"/>
                </a:solidFill>
              </a:rPr>
              <a:t>	aangewend in jaarrekening	10.508.897 euro</a:t>
            </a:r>
          </a:p>
          <a:p>
            <a:r>
              <a:rPr lang="nl-BE" b="0" dirty="0">
                <a:solidFill>
                  <a:srgbClr val="404040"/>
                </a:solidFill>
              </a:rPr>
              <a:t>	niet aangewende uitgaven	  7.850.114 euro</a:t>
            </a:r>
          </a:p>
          <a:p>
            <a:endParaRPr lang="nl-BE" b="0" dirty="0">
              <a:solidFill>
                <a:srgbClr val="404040"/>
              </a:solidFill>
            </a:endParaRPr>
          </a:p>
          <a:p>
            <a:r>
              <a:rPr lang="nl-BE" b="0" dirty="0">
                <a:solidFill>
                  <a:srgbClr val="404040"/>
                </a:solidFill>
              </a:rPr>
              <a:t>		-&gt; overgedragen van 2025 naar 2026	3.645.212 euro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1" y="1255230"/>
            <a:ext cx="539496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765D-17CE-442D-A066-7CA73ED43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2935" y="2065797"/>
            <a:ext cx="4352458" cy="1723549"/>
          </a:xfrm>
        </p:spPr>
        <p:txBody>
          <a:bodyPr/>
          <a:lstStyle/>
          <a:p>
            <a:r>
              <a:rPr lang="en-GB" dirty="0" err="1"/>
              <a:t>Samenstelling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staat</a:t>
            </a:r>
            <a:r>
              <a:rPr lang="en-GB" dirty="0"/>
              <a:t> van </a:t>
            </a:r>
            <a:br>
              <a:rPr lang="en-GB" dirty="0"/>
            </a:br>
            <a:r>
              <a:rPr lang="en-GB" dirty="0" err="1"/>
              <a:t>opbrengsten</a:t>
            </a:r>
            <a:r>
              <a:rPr lang="en-GB" dirty="0"/>
              <a:t> &amp; </a:t>
            </a:r>
            <a:r>
              <a:rPr lang="en-GB" dirty="0" err="1"/>
              <a:t>kosten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schema J5 (p.58)</a:t>
            </a:r>
          </a:p>
        </p:txBody>
      </p:sp>
    </p:spTree>
    <p:extLst>
      <p:ext uri="{BB962C8B-B14F-4D97-AF65-F5344CB8AC3E}">
        <p14:creationId xmlns:p14="http://schemas.microsoft.com/office/powerpoint/2010/main" val="318680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staat van opbrengsten en kosten (J5,  p.59)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9C3468-4830-F7F9-7BEA-AC355E4D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00" y="1558211"/>
            <a:ext cx="8015381" cy="242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3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kosten - operationeel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11E80-AFCC-7BDE-A20C-86C82C73F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969" y="883551"/>
            <a:ext cx="6012701" cy="425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FEC1C-7646-3C8A-CEE0-4476FC65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FD5D6-9E02-FC23-D74E-EBC64CAF5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kosten - operationeel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D9E395-F3E5-7040-C839-D6C1919A2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969" y="883551"/>
            <a:ext cx="6012701" cy="4259949"/>
          </a:xfrm>
          <a:prstGeom prst="rect">
            <a:avLst/>
          </a:prstGeom>
        </p:spPr>
      </p:pic>
      <p:sp>
        <p:nvSpPr>
          <p:cNvPr id="4" name="Oval 4">
            <a:extLst>
              <a:ext uri="{FF2B5EF4-FFF2-40B4-BE49-F238E27FC236}">
                <a16:creationId xmlns:a16="http://schemas.microsoft.com/office/drawing/2014/main" id="{1754E3C8-08B6-64A9-7DDC-056037060B6F}"/>
              </a:ext>
            </a:extLst>
          </p:cNvPr>
          <p:cNvSpPr/>
          <p:nvPr/>
        </p:nvSpPr>
        <p:spPr>
          <a:xfrm>
            <a:off x="4572000" y="3964684"/>
            <a:ext cx="1157748" cy="18766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7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kosten - operationeel</a:t>
            </a:r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7C27C5-6AB2-3E3F-14FB-CD6ED58D6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823" y="1013325"/>
            <a:ext cx="6886789" cy="3612015"/>
          </a:xfrm>
          <a:prstGeom prst="rect">
            <a:avLst/>
          </a:prstGeom>
        </p:spPr>
      </p:pic>
      <p:sp>
        <p:nvSpPr>
          <p:cNvPr id="6" name="Oval 4">
            <a:extLst>
              <a:ext uri="{FF2B5EF4-FFF2-40B4-BE49-F238E27FC236}">
                <a16:creationId xmlns:a16="http://schemas.microsoft.com/office/drawing/2014/main" id="{907F86FD-38DF-AE75-C761-590683B2EB05}"/>
              </a:ext>
            </a:extLst>
          </p:cNvPr>
          <p:cNvSpPr/>
          <p:nvPr/>
        </p:nvSpPr>
        <p:spPr>
          <a:xfrm>
            <a:off x="4702693" y="1456024"/>
            <a:ext cx="1157748" cy="18766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0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OPBRENGSTEN - operationeel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2CF5C-514C-F2C0-21BE-8449DD085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940" y="931450"/>
            <a:ext cx="6301999" cy="4212050"/>
          </a:xfrm>
          <a:prstGeom prst="rect">
            <a:avLst/>
          </a:prstGeom>
        </p:spPr>
      </p:pic>
      <p:sp>
        <p:nvSpPr>
          <p:cNvPr id="6" name="Oval 4">
            <a:extLst>
              <a:ext uri="{FF2B5EF4-FFF2-40B4-BE49-F238E27FC236}">
                <a16:creationId xmlns:a16="http://schemas.microsoft.com/office/drawing/2014/main" id="{1C965036-DD33-1048-A97C-145F610B3BC2}"/>
              </a:ext>
            </a:extLst>
          </p:cNvPr>
          <p:cNvSpPr/>
          <p:nvPr/>
        </p:nvSpPr>
        <p:spPr>
          <a:xfrm>
            <a:off x="4469293" y="4009380"/>
            <a:ext cx="1157748" cy="20267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463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</a:t>
            </a:r>
            <a:r>
              <a:rPr lang="nl-BE" dirty="0" smtClean="0"/>
              <a:t>OPBRENGSTEN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B1912-6468-069B-6623-C4C818E6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99" y="1165814"/>
            <a:ext cx="7903912" cy="2811871"/>
          </a:xfrm>
          <a:prstGeom prst="rect">
            <a:avLst/>
          </a:prstGeom>
        </p:spPr>
      </p:pic>
      <p:sp>
        <p:nvSpPr>
          <p:cNvPr id="6" name="Oval 4">
            <a:extLst>
              <a:ext uri="{FF2B5EF4-FFF2-40B4-BE49-F238E27FC236}">
                <a16:creationId xmlns:a16="http://schemas.microsoft.com/office/drawing/2014/main" id="{1754E3C8-08B6-64A9-7DDC-056037060B6F}"/>
              </a:ext>
            </a:extLst>
          </p:cNvPr>
          <p:cNvSpPr/>
          <p:nvPr/>
        </p:nvSpPr>
        <p:spPr>
          <a:xfrm>
            <a:off x="5719465" y="3594813"/>
            <a:ext cx="1031855" cy="25758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1754E3C8-08B6-64A9-7DDC-056037060B6F}"/>
              </a:ext>
            </a:extLst>
          </p:cNvPr>
          <p:cNvSpPr/>
          <p:nvPr/>
        </p:nvSpPr>
        <p:spPr>
          <a:xfrm>
            <a:off x="5719465" y="2178243"/>
            <a:ext cx="1031855" cy="25758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89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OPBRENGSTEN - operationeel</a:t>
            </a:r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86011E-7479-010C-AA07-42F0D32C7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66" y="835430"/>
            <a:ext cx="6077435" cy="4186150"/>
          </a:xfrm>
          <a:prstGeom prst="rect">
            <a:avLst/>
          </a:prstGeom>
        </p:spPr>
      </p:pic>
      <p:sp>
        <p:nvSpPr>
          <p:cNvPr id="8" name="Oval 4">
            <a:extLst>
              <a:ext uri="{FF2B5EF4-FFF2-40B4-BE49-F238E27FC236}">
                <a16:creationId xmlns:a16="http://schemas.microsoft.com/office/drawing/2014/main" id="{1754E3C8-08B6-64A9-7DDC-056037060B6F}"/>
              </a:ext>
            </a:extLst>
          </p:cNvPr>
          <p:cNvSpPr/>
          <p:nvPr/>
        </p:nvSpPr>
        <p:spPr>
          <a:xfrm>
            <a:off x="4502772" y="1035800"/>
            <a:ext cx="854088" cy="25758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58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765D-17CE-442D-A066-7CA73ED43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995" y="2065797"/>
            <a:ext cx="3958398" cy="1378839"/>
          </a:xfrm>
        </p:spPr>
        <p:txBody>
          <a:bodyPr/>
          <a:lstStyle/>
          <a:p>
            <a:r>
              <a:rPr lang="en-GB" dirty="0" err="1"/>
              <a:t>Samenstelling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balans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schema J4 (p.41)</a:t>
            </a:r>
          </a:p>
        </p:txBody>
      </p:sp>
    </p:spTree>
    <p:extLst>
      <p:ext uri="{BB962C8B-B14F-4D97-AF65-F5344CB8AC3E}">
        <p14:creationId xmlns:p14="http://schemas.microsoft.com/office/powerpoint/2010/main" val="35610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765D-17CE-442D-A066-7CA73ED43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2935" y="2065797"/>
            <a:ext cx="4352458" cy="689420"/>
          </a:xfrm>
        </p:spPr>
        <p:txBody>
          <a:bodyPr/>
          <a:lstStyle/>
          <a:p>
            <a:r>
              <a:rPr lang="en-GB" dirty="0"/>
              <a:t>SAMENSTELLING </a:t>
            </a:r>
            <a:br>
              <a:rPr lang="en-GB" dirty="0"/>
            </a:br>
            <a:r>
              <a:rPr lang="en-GB" dirty="0"/>
              <a:t>JAARREKENING</a:t>
            </a:r>
          </a:p>
        </p:txBody>
      </p:sp>
    </p:spTree>
    <p:extLst>
      <p:ext uri="{BB962C8B-B14F-4D97-AF65-F5344CB8AC3E}">
        <p14:creationId xmlns:p14="http://schemas.microsoft.com/office/powerpoint/2010/main" val="93965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activa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865C9-3E5F-C4D0-010A-E3898C0FE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460" y="779357"/>
            <a:ext cx="6119120" cy="4364144"/>
          </a:xfrm>
          <a:prstGeom prst="rect">
            <a:avLst/>
          </a:prstGeom>
        </p:spPr>
      </p:pic>
      <p:sp>
        <p:nvSpPr>
          <p:cNvPr id="4" name="Oval 4">
            <a:extLst>
              <a:ext uri="{FF2B5EF4-FFF2-40B4-BE49-F238E27FC236}">
                <a16:creationId xmlns:a16="http://schemas.microsoft.com/office/drawing/2014/main" id="{1754E3C8-08B6-64A9-7DDC-056037060B6F}"/>
              </a:ext>
            </a:extLst>
          </p:cNvPr>
          <p:cNvSpPr/>
          <p:nvPr/>
        </p:nvSpPr>
        <p:spPr>
          <a:xfrm>
            <a:off x="3602772" y="4031000"/>
            <a:ext cx="854088" cy="25758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233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passiva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D8A48-3091-34E0-4BB4-25B4439DC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681" y="876300"/>
            <a:ext cx="613558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5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765D-17CE-442D-A066-7CA73ED43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2935" y="2065797"/>
            <a:ext cx="4352458" cy="344710"/>
          </a:xfrm>
        </p:spPr>
        <p:txBody>
          <a:bodyPr/>
          <a:lstStyle/>
          <a:p>
            <a:r>
              <a:rPr lang="en-GB" dirty="0" err="1" smtClean="0"/>
              <a:t>conclusie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63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2AB2D-272F-4E65-BEFF-46470212A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400968" y="2465038"/>
            <a:ext cx="4040797" cy="320088"/>
          </a:xfrm>
        </p:spPr>
        <p:txBody>
          <a:bodyPr/>
          <a:lstStyle/>
          <a:p>
            <a:pPr algn="ctr"/>
            <a:r>
              <a:rPr lang="nl-BE" sz="2600" dirty="0"/>
              <a:t> kerncijfers (p.5)</a:t>
            </a:r>
            <a:endParaRPr lang="en-GB" sz="2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E2DF62-4BC3-2576-0B22-99E7AE0F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200" y="0"/>
            <a:ext cx="8285800" cy="464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FD52-F0FD-43EC-ACA3-7DA05B96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CONCLUSIE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777600" y="1080000"/>
            <a:ext cx="729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BE" dirty="0" smtClean="0"/>
              <a:t>In </a:t>
            </a:r>
            <a:r>
              <a:rPr lang="nl-BE" dirty="0"/>
              <a:t>de budgettaire schema’s zijn de overgedragen investeringskredieten van 2024 niet mee </a:t>
            </a:r>
            <a:r>
              <a:rPr lang="nl-BE" dirty="0" smtClean="0"/>
              <a:t>opgenomen</a:t>
            </a:r>
          </a:p>
          <a:p>
            <a:pPr marL="285750" indent="-285750">
              <a:buFontTx/>
              <a:buChar char="-"/>
            </a:pPr>
            <a:endParaRPr lang="nl-BE" dirty="0"/>
          </a:p>
          <a:p>
            <a:pPr marL="285750" indent="-285750">
              <a:buFontTx/>
              <a:buChar char="-"/>
            </a:pPr>
            <a:r>
              <a:rPr lang="nl-BE" dirty="0" smtClean="0"/>
              <a:t>Schema J2: staat van het financieel evenwicht</a:t>
            </a:r>
          </a:p>
          <a:p>
            <a:pPr marL="742805" lvl="1" indent="-285750">
              <a:buFontTx/>
              <a:buChar char="-"/>
            </a:pPr>
            <a:r>
              <a:rPr lang="nl-BE" dirty="0" smtClean="0"/>
              <a:t>Beter exploitatieresultaat </a:t>
            </a:r>
            <a:r>
              <a:rPr lang="nl-BE" dirty="0"/>
              <a:t>dan </a:t>
            </a:r>
            <a:r>
              <a:rPr lang="nl-BE"/>
              <a:t>voorzien </a:t>
            </a:r>
            <a:endParaRPr lang="nl-BE" smtClean="0"/>
          </a:p>
          <a:p>
            <a:pPr marL="1199862" lvl="2" indent="-285750">
              <a:buFontTx/>
              <a:buChar char="-"/>
            </a:pPr>
            <a:r>
              <a:rPr lang="nl-BE" smtClean="0"/>
              <a:t>Extra </a:t>
            </a:r>
            <a:r>
              <a:rPr lang="nl-BE" dirty="0"/>
              <a:t>ontvangsten uit Aanvullende </a:t>
            </a:r>
            <a:r>
              <a:rPr lang="nl-BE" dirty="0" err="1"/>
              <a:t>PersonenBelasting</a:t>
            </a:r>
            <a:endParaRPr lang="nl-BE" dirty="0"/>
          </a:p>
          <a:p>
            <a:pPr marL="1199862" lvl="2" indent="-285750">
              <a:buFontTx/>
              <a:buChar char="-"/>
            </a:pPr>
            <a:r>
              <a:rPr lang="nl-BE" dirty="0"/>
              <a:t>Realisatie loonkost:  88</a:t>
            </a:r>
            <a:r>
              <a:rPr lang="nl-BE" dirty="0" smtClean="0"/>
              <a:t>%</a:t>
            </a:r>
            <a:endParaRPr lang="nl-BE" dirty="0"/>
          </a:p>
          <a:p>
            <a:pPr marL="742805" lvl="1" indent="-285750">
              <a:buFontTx/>
              <a:buChar char="-"/>
            </a:pPr>
            <a:r>
              <a:rPr lang="nl-BE" dirty="0" smtClean="0"/>
              <a:t>Budgettair </a:t>
            </a:r>
            <a:r>
              <a:rPr lang="nl-BE" dirty="0"/>
              <a:t>resultaat van 15.410.159 </a:t>
            </a:r>
            <a:r>
              <a:rPr lang="nl-BE" dirty="0" smtClean="0"/>
              <a:t>euro</a:t>
            </a:r>
          </a:p>
          <a:p>
            <a:pPr marL="742805" lvl="1" indent="-285750">
              <a:buFontTx/>
              <a:buChar char="-"/>
            </a:pPr>
            <a:r>
              <a:rPr lang="nl-BE" dirty="0" err="1" smtClean="0"/>
              <a:t>AutoFinancieringsMarge</a:t>
            </a:r>
            <a:r>
              <a:rPr lang="nl-BE" dirty="0" smtClean="0"/>
              <a:t> </a:t>
            </a:r>
            <a:r>
              <a:rPr lang="nl-BE" dirty="0"/>
              <a:t>van 3.487.760 euro</a:t>
            </a:r>
          </a:p>
          <a:p>
            <a:pPr lvl="1"/>
            <a:endParaRPr lang="nl-BE" dirty="0"/>
          </a:p>
          <a:p>
            <a:pPr marL="285750" indent="-285750">
              <a:buFontTx/>
              <a:buChar char="-"/>
            </a:pPr>
            <a:r>
              <a:rPr lang="nl-BE" dirty="0" smtClean="0"/>
              <a:t>Schema J5:  algemene </a:t>
            </a:r>
            <a:r>
              <a:rPr lang="nl-BE" dirty="0"/>
              <a:t>boekhouding </a:t>
            </a:r>
            <a:endParaRPr lang="nl-BE" dirty="0" smtClean="0"/>
          </a:p>
          <a:p>
            <a:pPr marL="742805" lvl="1" indent="-285750">
              <a:buFontTx/>
              <a:buChar char="-"/>
            </a:pPr>
            <a:r>
              <a:rPr lang="nl-BE" dirty="0" smtClean="0"/>
              <a:t>Positief resultaat van 1.999.822 euro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71001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23C78D4-F4A3-43C5-A420-0A5651BFC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38" y="673100"/>
            <a:ext cx="8569325" cy="971550"/>
          </a:xfrm>
        </p:spPr>
        <p:txBody>
          <a:bodyPr/>
          <a:lstStyle/>
          <a:p>
            <a:pPr algn="ctr"/>
            <a:r>
              <a:rPr lang="nl-BE" dirty="0"/>
              <a:t>Vragen</a:t>
            </a:r>
            <a:endParaRPr lang="en-US" dirty="0"/>
          </a:p>
        </p:txBody>
      </p:sp>
      <p:pic>
        <p:nvPicPr>
          <p:cNvPr id="8" name="Picture 2" descr="http://thivagraceparker.com/wp-content/uploads/2013/01/question-mark.png">
            <a:extLst>
              <a:ext uri="{FF2B5EF4-FFF2-40B4-BE49-F238E27FC236}">
                <a16:creationId xmlns:a16="http://schemas.microsoft.com/office/drawing/2014/main" id="{106535A1-A845-4253-93D2-7C66D4DA5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462" y="1001158"/>
            <a:ext cx="4064968" cy="406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37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A14B-CD03-4BA1-B4AF-077C956EA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Samenstelling jaarrekening</a:t>
            </a:r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BB37D-1B93-4F3F-9C60-5FD3CB0735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Beleidsevaluatie (p.6)</a:t>
            </a:r>
          </a:p>
          <a:p>
            <a:endParaRPr lang="nl-BE" dirty="0"/>
          </a:p>
          <a:p>
            <a:r>
              <a:rPr lang="nl-BE" sz="1000" b="0" dirty="0">
                <a:solidFill>
                  <a:srgbClr val="404040"/>
                </a:solidFill>
              </a:rPr>
              <a:t>In de beleidsevaluatie wordt de mate van realisatie van de prioritaire </a:t>
            </a:r>
            <a:r>
              <a:rPr lang="nl-NL" sz="1000" b="0" dirty="0">
                <a:solidFill>
                  <a:srgbClr val="404040"/>
                </a:solidFill>
              </a:rPr>
              <a:t>acties of actieplannen</a:t>
            </a:r>
            <a:r>
              <a:rPr lang="nl-BE" sz="1000" b="0" dirty="0">
                <a:solidFill>
                  <a:srgbClr val="404040"/>
                </a:solidFill>
              </a:rPr>
              <a:t> opgenomen </a:t>
            </a:r>
            <a:r>
              <a:rPr lang="nl-NL" sz="1000" b="0" dirty="0">
                <a:solidFill>
                  <a:srgbClr val="404040"/>
                </a:solidFill>
              </a:rPr>
              <a:t>alsook de realisatie van de prioritaire doelstellingen waaraan ze gekoppeld zijn</a:t>
            </a:r>
            <a:r>
              <a:rPr lang="nl-BE" sz="1000" b="0" dirty="0">
                <a:solidFill>
                  <a:srgbClr val="404040"/>
                </a:solidFill>
              </a:rPr>
              <a:t>.</a:t>
            </a:r>
            <a:r>
              <a:rPr lang="nl-NL" sz="1000" b="0" dirty="0">
                <a:solidFill>
                  <a:srgbClr val="404040"/>
                </a:solidFill>
              </a:rPr>
              <a:t> </a:t>
            </a:r>
          </a:p>
          <a:p>
            <a:r>
              <a:rPr lang="nl-NL" sz="1000" b="0" dirty="0">
                <a:solidFill>
                  <a:srgbClr val="404040"/>
                </a:solidFill>
              </a:rPr>
              <a:t>Per prioritaire actie of actieplan wordt hier een overzicht gegeven van de financiële en operationele realisatie ervan.</a:t>
            </a:r>
          </a:p>
          <a:p>
            <a:r>
              <a:rPr lang="nl-BE" sz="1000" b="0" dirty="0">
                <a:solidFill>
                  <a:srgbClr val="404040"/>
                </a:solidFill>
              </a:rPr>
              <a:t>Op die manier wordt een antwoord gegeven op volgende vragen:</a:t>
            </a:r>
          </a:p>
          <a:p>
            <a:pPr marL="171450" indent="-171450">
              <a:buFontTx/>
              <a:buChar char="-"/>
            </a:pPr>
            <a:r>
              <a:rPr lang="nl-BE" sz="1000" b="0" dirty="0">
                <a:solidFill>
                  <a:srgbClr val="404040"/>
                </a:solidFill>
              </a:rPr>
              <a:t>Wat hebben we bereikt?</a:t>
            </a:r>
          </a:p>
          <a:p>
            <a:pPr marL="171450" indent="-171450">
              <a:buFontTx/>
              <a:buChar char="-"/>
            </a:pPr>
            <a:r>
              <a:rPr lang="nl-BE" sz="1000" b="0" dirty="0">
                <a:solidFill>
                  <a:srgbClr val="404040"/>
                </a:solidFill>
              </a:rPr>
              <a:t>Wat hebben we hiervoor gedaan?</a:t>
            </a:r>
          </a:p>
          <a:p>
            <a:pPr marL="171450" indent="-171450">
              <a:buFontTx/>
              <a:buChar char="-"/>
            </a:pPr>
            <a:r>
              <a:rPr lang="nl-BE" sz="1000" b="0" dirty="0">
                <a:solidFill>
                  <a:srgbClr val="404040"/>
                </a:solidFill>
              </a:rPr>
              <a:t>Wat zijn de kasstromen?</a:t>
            </a:r>
            <a:endParaRPr lang="nl-NL" sz="1000" b="0" dirty="0">
              <a:solidFill>
                <a:srgbClr val="40404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32DE5-66D0-46FC-B5C2-7FDCB341B9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BE" dirty="0"/>
              <a:t>Financiële nota (p.32)</a:t>
            </a:r>
          </a:p>
          <a:p>
            <a:endParaRPr lang="nl-BE" dirty="0"/>
          </a:p>
          <a:p>
            <a:r>
              <a:rPr lang="nl-NL" sz="1000" b="0" dirty="0">
                <a:solidFill>
                  <a:srgbClr val="404040"/>
                </a:solidFill>
              </a:rPr>
              <a:t>De financiële nota van de jaarrekening is opgebouwd uit de J-schema’s (J1 tot J5). </a:t>
            </a:r>
          </a:p>
          <a:p>
            <a:r>
              <a:rPr lang="nl-NL" sz="1000" b="0" dirty="0">
                <a:solidFill>
                  <a:srgbClr val="404040"/>
                </a:solidFill>
              </a:rPr>
              <a:t>In de onderdelen J1 tot J3 worden telkens ook de meerjarenplancijfers opgenomen. </a:t>
            </a:r>
          </a:p>
          <a:p>
            <a:endParaRPr lang="nl-NL" sz="1000" b="0" dirty="0">
              <a:solidFill>
                <a:srgbClr val="404040"/>
              </a:solidFill>
            </a:endParaRPr>
          </a:p>
          <a:p>
            <a:r>
              <a:rPr lang="nl-NL" sz="1000" b="0" dirty="0">
                <a:solidFill>
                  <a:srgbClr val="404040"/>
                </a:solidFill>
              </a:rPr>
              <a:t>Dat past in de evaluatiefunctie van de jaarrekening: de vergelijking tussen de meerjarenplancijfers en de rekeningcijfers is een onderdeel van de evaluatie van het beleid en de autorisatie.</a:t>
            </a:r>
          </a:p>
          <a:p>
            <a:r>
              <a:rPr lang="nl-NL" sz="1000" b="0" dirty="0">
                <a:solidFill>
                  <a:srgbClr val="404040"/>
                </a:solidFill>
              </a:rPr>
              <a:t> </a:t>
            </a:r>
          </a:p>
          <a:p>
            <a:endParaRPr lang="nl-NL" sz="1000" b="0" dirty="0">
              <a:solidFill>
                <a:srgbClr val="404040"/>
              </a:solidFill>
            </a:endParaRPr>
          </a:p>
          <a:p>
            <a:endParaRPr lang="nl-NL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9EEF7B2-387E-43F2-BF8F-EE688724DB4A}"/>
              </a:ext>
            </a:extLst>
          </p:cNvPr>
          <p:cNvSpPr txBox="1">
            <a:spLocks/>
          </p:cNvSpPr>
          <p:nvPr/>
        </p:nvSpPr>
        <p:spPr bwMode="gray">
          <a:xfrm>
            <a:off x="6289588" y="1376362"/>
            <a:ext cx="2771862" cy="3001285"/>
          </a:xfrm>
        </p:spPr>
        <p:txBody>
          <a:bodyPr/>
          <a:lstStyle>
            <a:lvl1pPr marL="0" indent="0" algn="l" defTabSz="914112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Font typeface="Arial" pitchFamily="34" charset="0"/>
              <a:buNone/>
              <a:defRPr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112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3489" indent="-263489" algn="l" defTabSz="914112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Wingdings 3" panose="05040102010807070707" pitchFamily="18" charset="2"/>
              <a:buChar char="u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8089" indent="-274600" algn="l" defTabSz="914112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Trebuchet MS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3163" indent="-265076" algn="l" defTabSz="914112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Trebuchet MS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28846" indent="-155820" algn="l" defTabSz="914112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26"/>
              </a:spcAft>
              <a:buFont typeface="Trebuchet MS" pitchFamily="34" charset="0"/>
              <a:buChar char="–"/>
              <a:defRPr lang="en-GB" sz="9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63" indent="-228528" algn="l" defTabSz="9141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20" indent="-228528" algn="l" defTabSz="9141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75" indent="-228528" algn="l" defTabSz="9141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dirty="0"/>
              <a:t>Toelichting (p.74)</a:t>
            </a:r>
          </a:p>
          <a:p>
            <a:endParaRPr lang="nl-BE" dirty="0"/>
          </a:p>
          <a:p>
            <a:r>
              <a:rPr lang="nl-NL" sz="1000" b="0" dirty="0">
                <a:solidFill>
                  <a:srgbClr val="404040"/>
                </a:solidFill>
              </a:rPr>
              <a:t>De toelichting is opgebouwd uit T-schema’s (T1 tot T5) en diverse verplichte documenten m.b.t. onderbouw van de cijfers van het afgelopen boekjaar.</a:t>
            </a:r>
          </a:p>
          <a:p>
            <a:r>
              <a:rPr lang="nl-NL" sz="1000" b="0" dirty="0">
                <a:solidFill>
                  <a:srgbClr val="404040"/>
                </a:solidFill>
              </a:rPr>
              <a:t> </a:t>
            </a:r>
          </a:p>
          <a:p>
            <a:endParaRPr lang="nl-NL" sz="1000" b="0" dirty="0">
              <a:solidFill>
                <a:srgbClr val="404040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945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765D-17CE-442D-A066-7CA73ED43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995" y="2065797"/>
            <a:ext cx="3958398" cy="1378839"/>
          </a:xfrm>
        </p:spPr>
        <p:txBody>
          <a:bodyPr/>
          <a:lstStyle/>
          <a:p>
            <a:r>
              <a:rPr lang="en-GB" dirty="0" err="1"/>
              <a:t>Geconsolideerde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Cijfers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schema J2,  p.36-37</a:t>
            </a:r>
          </a:p>
        </p:txBody>
      </p:sp>
    </p:spTree>
    <p:extLst>
      <p:ext uri="{BB962C8B-B14F-4D97-AF65-F5344CB8AC3E}">
        <p14:creationId xmlns:p14="http://schemas.microsoft.com/office/powerpoint/2010/main" val="1262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/>
          <p:nvPr/>
        </p:nvPicPr>
        <p:blipFill rotWithShape="1">
          <a:blip r:embed="rId3"/>
          <a:srcRect l="19503" t="38969" r="48459" b="9580"/>
          <a:stretch/>
        </p:blipFill>
        <p:spPr bwMode="auto">
          <a:xfrm>
            <a:off x="1007764" y="213557"/>
            <a:ext cx="6062635" cy="4833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255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/>
          <p:nvPr/>
        </p:nvPicPr>
        <p:blipFill rotWithShape="1">
          <a:blip r:embed="rId3"/>
          <a:srcRect l="19503" t="38969" r="48459" b="9580"/>
          <a:stretch/>
        </p:blipFill>
        <p:spPr bwMode="auto">
          <a:xfrm>
            <a:off x="1007764" y="213557"/>
            <a:ext cx="6062635" cy="4833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Afgeronde rechthoek 4"/>
          <p:cNvSpPr/>
          <p:nvPr/>
        </p:nvSpPr>
        <p:spPr>
          <a:xfrm>
            <a:off x="5241600" y="2788842"/>
            <a:ext cx="691200" cy="213557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6" name="Rechte verbindingslijn met pijl 5"/>
          <p:cNvCxnSpPr>
            <a:stCxn id="5" idx="3"/>
          </p:cNvCxnSpPr>
          <p:nvPr/>
        </p:nvCxnSpPr>
        <p:spPr>
          <a:xfrm flipV="1">
            <a:off x="5932800" y="2894400"/>
            <a:ext cx="1368000" cy="122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7300800" y="2432735"/>
            <a:ext cx="156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Opnemen als beginsaldo MJP 26-31</a:t>
            </a:r>
          </a:p>
        </p:txBody>
      </p:sp>
    </p:spTree>
    <p:extLst>
      <p:ext uri="{BB962C8B-B14F-4D97-AF65-F5344CB8AC3E}">
        <p14:creationId xmlns:p14="http://schemas.microsoft.com/office/powerpoint/2010/main" val="201867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/>
          <p:nvPr/>
        </p:nvPicPr>
        <p:blipFill rotWithShape="1">
          <a:blip r:embed="rId3"/>
          <a:srcRect l="19503" t="38969" r="48459" b="9580"/>
          <a:stretch/>
        </p:blipFill>
        <p:spPr bwMode="auto">
          <a:xfrm>
            <a:off x="1007764" y="213557"/>
            <a:ext cx="6062635" cy="4833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Afgeronde rechthoek 1"/>
          <p:cNvSpPr/>
          <p:nvPr/>
        </p:nvSpPr>
        <p:spPr>
          <a:xfrm>
            <a:off x="5241600" y="511200"/>
            <a:ext cx="1742400" cy="194400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1" name="Rechte verbindingslijn met pijl 10"/>
          <p:cNvCxnSpPr/>
          <p:nvPr/>
        </p:nvCxnSpPr>
        <p:spPr>
          <a:xfrm flipV="1">
            <a:off x="6984000" y="604171"/>
            <a:ext cx="388800" cy="122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7372800" y="405619"/>
            <a:ext cx="142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Overschot,  wordt verder besproken</a:t>
            </a:r>
          </a:p>
        </p:txBody>
      </p:sp>
    </p:spTree>
    <p:extLst>
      <p:ext uri="{BB962C8B-B14F-4D97-AF65-F5344CB8AC3E}">
        <p14:creationId xmlns:p14="http://schemas.microsoft.com/office/powerpoint/2010/main" val="31165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/>
          <p:nvPr/>
        </p:nvPicPr>
        <p:blipFill rotWithShape="1">
          <a:blip r:embed="rId3"/>
          <a:srcRect l="19503" t="38969" r="48459" b="9580"/>
          <a:stretch/>
        </p:blipFill>
        <p:spPr bwMode="auto">
          <a:xfrm>
            <a:off x="1007764" y="213557"/>
            <a:ext cx="6062635" cy="4833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Afgeronde rechthoek 3"/>
          <p:cNvSpPr/>
          <p:nvPr/>
        </p:nvSpPr>
        <p:spPr>
          <a:xfrm>
            <a:off x="5241600" y="1246800"/>
            <a:ext cx="1742400" cy="380400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7372800" y="836835"/>
            <a:ext cx="15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Schema bevat niet de overdrachten 2024-2025</a:t>
            </a:r>
          </a:p>
        </p:txBody>
      </p:sp>
      <p:cxnSp>
        <p:nvCxnSpPr>
          <p:cNvPr id="9" name="Rechte verbindingslijn met pijl 8"/>
          <p:cNvCxnSpPr>
            <a:endCxn id="3" idx="1"/>
          </p:cNvCxnSpPr>
          <p:nvPr/>
        </p:nvCxnSpPr>
        <p:spPr>
          <a:xfrm flipV="1">
            <a:off x="6984000" y="1437000"/>
            <a:ext cx="388800" cy="1221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76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Schema s exclusief overdrachten investeringen 2024 naar 2025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>
          <a:xfrm>
            <a:off x="323852" y="1376363"/>
            <a:ext cx="8280148" cy="3001285"/>
          </a:xfrm>
        </p:spPr>
        <p:txBody>
          <a:bodyPr/>
          <a:lstStyle/>
          <a:p>
            <a:r>
              <a:rPr lang="nl-BE" b="0" dirty="0">
                <a:solidFill>
                  <a:srgbClr val="404040"/>
                </a:solidFill>
              </a:rPr>
              <a:t>Omdat er geen aanpassing van het meerjarenplan is gebeurd in 2025 (laatste jaar meerjarenplan 2020-2025),  neemt de software de budgetgegevens van het initiële budget 2025.  Dit budget</a:t>
            </a:r>
          </a:p>
          <a:p>
            <a:r>
              <a:rPr lang="nl-BE" b="0" dirty="0">
                <a:solidFill>
                  <a:srgbClr val="404040"/>
                </a:solidFill>
              </a:rPr>
              <a:t>	- bevat niet het resultaat van de jaarrekening 2024</a:t>
            </a:r>
          </a:p>
          <a:p>
            <a:r>
              <a:rPr lang="nl-BE" b="0" dirty="0">
                <a:solidFill>
                  <a:srgbClr val="404040"/>
                </a:solidFill>
              </a:rPr>
              <a:t>	- bevat niet de overdrachten van de investeringsuitgaven en –</a:t>
            </a:r>
            <a:r>
              <a:rPr lang="nl-BE" b="0" dirty="0" smtClean="0">
                <a:solidFill>
                  <a:srgbClr val="404040"/>
                </a:solidFill>
              </a:rPr>
              <a:t>ontvangsten (2024 naar 2025)</a:t>
            </a:r>
            <a:endParaRPr lang="nl-BE" b="0" dirty="0">
              <a:solidFill>
                <a:srgbClr val="404040"/>
              </a:solidFill>
            </a:endParaRPr>
          </a:p>
          <a:p>
            <a:r>
              <a:rPr lang="nl-BE" b="0" dirty="0">
                <a:solidFill>
                  <a:srgbClr val="404040"/>
                </a:solidFill>
              </a:rPr>
              <a:t> </a:t>
            </a:r>
          </a:p>
          <a:p>
            <a:r>
              <a:rPr lang="nl-BE" b="0" dirty="0">
                <a:solidFill>
                  <a:srgbClr val="404040"/>
                </a:solidFill>
              </a:rPr>
              <a:t>Als gevolg hiervan rapporteren de schema’s J1,  J2 en J3 een overschrijding van de investeringsbudgetten.  Echter,  in werkelijkheid zijn de beschikbare budgetten hoger dan gerapporteerd: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1" y="3220830"/>
            <a:ext cx="539496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6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x9 Wide Screen Template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B87074A4-059D-49F8-9725-074BA5FB39D0}"/>
    </a:ext>
  </a:extLst>
</a:theme>
</file>

<file path=ppt/theme/theme10.xml><?xml version="1.0" encoding="utf-8"?>
<a:theme xmlns:a="http://schemas.openxmlformats.org/drawingml/2006/main" name="Locations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51DAF2AC-D8B2-400B-B44C-BF425A3AC561}"/>
    </a:ext>
  </a:extLst>
</a:theme>
</file>

<file path=ppt/theme/theme11.xml><?xml version="1.0" encoding="utf-8"?>
<a:theme xmlns:a="http://schemas.openxmlformats.org/drawingml/2006/main" name="Profiles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07A0FC25-43A1-4EAA-9E1C-3EEF4CE0C4EB}"/>
    </a:ext>
  </a:extLst>
</a:theme>
</file>

<file path=ppt/theme/theme12.xml><?xml version="1.0" encoding="utf-8"?>
<a:theme xmlns:a="http://schemas.openxmlformats.org/drawingml/2006/main" name="Menu animation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581CE023-6EF6-4441-9E2D-38B7C8E546BD}"/>
    </a:ext>
  </a:extLst>
</a:theme>
</file>

<file path=ppt/theme/theme13.xml><?xml version="1.0" encoding="utf-8"?>
<a:theme xmlns:a="http://schemas.openxmlformats.org/drawingml/2006/main" name="Video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4C888282-F3A1-4E31-9845-39853EEA370A}"/>
    </a:ext>
  </a:extLst>
</a:theme>
</file>

<file path=ppt/theme/theme14.xml><?xml version="1.0" encoding="utf-8"?>
<a:theme xmlns:a="http://schemas.openxmlformats.org/drawingml/2006/main" name="1_16x9 Wide Screen Template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B87074A4-059D-49F8-9725-074BA5FB39D0}"/>
    </a:ext>
  </a:extLst>
</a:theme>
</file>

<file path=ppt/theme/theme15.xml><?xml version="1.0" encoding="utf-8"?>
<a:theme xmlns:a="http://schemas.openxmlformats.org/drawingml/2006/main" name="2_16x9 Wide Screen Template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B87074A4-059D-49F8-9725-074BA5FB39D0}"/>
    </a:ext>
  </a:extLst>
</a:theme>
</file>

<file path=ppt/theme/theme16.xml><?xml version="1.0" encoding="utf-8"?>
<a:theme xmlns:a="http://schemas.openxmlformats.org/drawingml/2006/main" name="1_COVER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CC0703B7-B402-4D91-A88E-19AE0AFD4529}"/>
    </a:ext>
  </a:extLst>
</a:theme>
</file>

<file path=ppt/theme/theme17.xml><?xml version="1.0" encoding="utf-8"?>
<a:theme xmlns:a="http://schemas.openxmlformats.org/drawingml/2006/main" name="Office Theme">
  <a:themeElements>
    <a:clrScheme name="BDO Presentation">
      <a:dk1>
        <a:srgbClr val="685040"/>
      </a:dk1>
      <a:lt1>
        <a:srgbClr val="FFFFFF"/>
      </a:lt1>
      <a:dk2>
        <a:srgbClr val="ED1A3B"/>
      </a:dk2>
      <a:lt2>
        <a:srgbClr val="EEE8E5"/>
      </a:lt2>
      <a:accent1>
        <a:srgbClr val="2EB0A4"/>
      </a:accent1>
      <a:accent2>
        <a:srgbClr val="62CAE3"/>
      </a:accent2>
      <a:accent3>
        <a:srgbClr val="98002E"/>
      </a:accent3>
      <a:accent4>
        <a:srgbClr val="EE9024"/>
      </a:accent4>
      <a:accent5>
        <a:srgbClr val="D1108C"/>
      </a:accent5>
      <a:accent6>
        <a:srgbClr val="FFE39C"/>
      </a:accent6>
      <a:hlink>
        <a:srgbClr val="000000"/>
      </a:hlink>
      <a:folHlink>
        <a:srgbClr val="F6A1A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16x9 Wide Screen Template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B87074A4-059D-49F8-9725-074BA5FB39D0}"/>
    </a:ext>
  </a:extLst>
</a:theme>
</file>

<file path=ppt/theme/theme3.xml><?xml version="1.0" encoding="utf-8"?>
<a:theme xmlns:a="http://schemas.openxmlformats.org/drawingml/2006/main" name="COVER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CC0703B7-B402-4D91-A88E-19AE0AFD4529}"/>
    </a:ext>
  </a:extLst>
</a:theme>
</file>

<file path=ppt/theme/theme4.xml><?xml version="1.0" encoding="utf-8"?>
<a:theme xmlns:a="http://schemas.openxmlformats.org/drawingml/2006/main" name="DIVIDER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41DDBB80-3CE0-4C64-A67C-96D8CEE0C39A}"/>
    </a:ext>
  </a:extLst>
</a:theme>
</file>

<file path=ppt/theme/theme5.xml><?xml version="1.0" encoding="utf-8"?>
<a:theme xmlns:a="http://schemas.openxmlformats.org/drawingml/2006/main" name="TEXT and IMAGE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39143924-5398-4C18-BEC4-19859F466119}"/>
    </a:ext>
  </a:extLst>
</a:theme>
</file>

<file path=ppt/theme/theme6.xml><?xml version="1.0" encoding="utf-8"?>
<a:theme xmlns:a="http://schemas.openxmlformats.org/drawingml/2006/main" name="TEXT and Visual Elements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A9E526A2-CF6F-4C76-AD40-CDADEEAAE121}"/>
    </a:ext>
  </a:extLst>
</a:theme>
</file>

<file path=ppt/theme/theme7.xml><?xml version="1.0" encoding="utf-8"?>
<a:theme xmlns:a="http://schemas.openxmlformats.org/drawingml/2006/main" name="TEXT and CHART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9CDC5F4A-C732-4101-9ED5-90E430793532}"/>
    </a:ext>
  </a:extLst>
</a:theme>
</file>

<file path=ppt/theme/theme8.xml><?xml version="1.0" encoding="utf-8"?>
<a:theme xmlns:a="http://schemas.openxmlformats.org/drawingml/2006/main" name="TEXT and SmartArt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000D17B5-C6C3-411B-B205-369A278356F9}"/>
    </a:ext>
  </a:extLst>
</a:theme>
</file>

<file path=ppt/theme/theme9.xml><?xml version="1.0" encoding="utf-8"?>
<a:theme xmlns:a="http://schemas.openxmlformats.org/drawingml/2006/main" name="TEXT and TABLE layout">
  <a:themeElements>
    <a:clrScheme name="BDO original colour palette 2017">
      <a:dk1>
        <a:srgbClr val="404040"/>
      </a:dk1>
      <a:lt1>
        <a:srgbClr val="FFFFFF"/>
      </a:lt1>
      <a:dk2>
        <a:srgbClr val="ED1A3B"/>
      </a:dk2>
      <a:lt2>
        <a:srgbClr val="218F8B"/>
      </a:lt2>
      <a:accent1>
        <a:srgbClr val="02A5E2"/>
      </a:accent1>
      <a:accent2>
        <a:srgbClr val="DF8639"/>
      </a:accent2>
      <a:accent3>
        <a:srgbClr val="98002E"/>
      </a:accent3>
      <a:accent4>
        <a:srgbClr val="657C91"/>
      </a:accent4>
      <a:accent5>
        <a:srgbClr val="E7E7E7"/>
      </a:accent5>
      <a:accent6>
        <a:srgbClr val="FFFFFF"/>
      </a:accent6>
      <a:hlink>
        <a:srgbClr val="FFFFFF"/>
      </a:hlink>
      <a:folHlink>
        <a:srgbClr val="FFFFFF"/>
      </a:folHlink>
    </a:clrScheme>
    <a:fontScheme name="BDO Templat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potx_FINAL_16x9_120517" id="{46ACB50D-363E-4254-8C25-56078DEFC684}" vid="{32E0C33E-D3CA-44C6-89CA-C557AE5F7F3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06F60A51C4E946A2FB51EB033E7CB0" ma:contentTypeVersion="10" ma:contentTypeDescription="Create a new document." ma:contentTypeScope="" ma:versionID="fe5ddb1cb9d9442be172fcfaddc3b334">
  <xsd:schema xmlns:xsd="http://www.w3.org/2001/XMLSchema" xmlns:xs="http://www.w3.org/2001/XMLSchema" xmlns:p="http://schemas.microsoft.com/office/2006/metadata/properties" xmlns:ns3="dc9bb0cf-9037-4674-a785-db12b9de253e" xmlns:ns4="14942b18-65e3-4bd8-9bd5-7332ed0952c4" targetNamespace="http://schemas.microsoft.com/office/2006/metadata/properties" ma:root="true" ma:fieldsID="00eb64ef1286512c7f6a1e678f2354bd" ns3:_="" ns4:_="">
    <xsd:import namespace="dc9bb0cf-9037-4674-a785-db12b9de253e"/>
    <xsd:import namespace="14942b18-65e3-4bd8-9bd5-7332ed0952c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9bb0cf-9037-4674-a785-db12b9de25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42b18-65e3-4bd8-9bd5-7332ed0952c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3E98D5-6DBF-4618-B1BD-9C319CD4CC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9bb0cf-9037-4674-a785-db12b9de253e"/>
    <ds:schemaRef ds:uri="14942b18-65e3-4bd8-9bd5-7332ed095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265CF2-3901-4E35-B586-D6B1A6E45E88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14942b18-65e3-4bd8-9bd5-7332ed0952c4"/>
    <ds:schemaRef ds:uri="dc9bb0cf-9037-4674-a785-db12b9de253e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1BD2614-D3F6-449C-B8CC-3782657695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45</TotalTime>
  <Words>490</Words>
  <Application>Microsoft Office PowerPoint</Application>
  <PresentationFormat>Diavoorstelling (16:9)</PresentationFormat>
  <Paragraphs>83</Paragraphs>
  <Slides>25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16</vt:i4>
      </vt:variant>
      <vt:variant>
        <vt:lpstr>Diatitels</vt:lpstr>
      </vt:variant>
      <vt:variant>
        <vt:i4>25</vt:i4>
      </vt:variant>
    </vt:vector>
  </HeadingPairs>
  <TitlesOfParts>
    <vt:vector size="46" baseType="lpstr">
      <vt:lpstr>Arial</vt:lpstr>
      <vt:lpstr>Calibri</vt:lpstr>
      <vt:lpstr>Symbol</vt:lpstr>
      <vt:lpstr>Trebuchet MS</vt:lpstr>
      <vt:lpstr>Wingdings 3</vt:lpstr>
      <vt:lpstr>16x9 Wide Screen Template</vt:lpstr>
      <vt:lpstr>3_16x9 Wide Screen Template</vt:lpstr>
      <vt:lpstr>COVER layout</vt:lpstr>
      <vt:lpstr>DIVIDER layout</vt:lpstr>
      <vt:lpstr>TEXT and IMAGE layout</vt:lpstr>
      <vt:lpstr>TEXT and Visual Elements layout</vt:lpstr>
      <vt:lpstr>TEXT and CHART layout</vt:lpstr>
      <vt:lpstr>TEXT and SmartArt layout</vt:lpstr>
      <vt:lpstr>TEXT and TABLE layout</vt:lpstr>
      <vt:lpstr>Locations layout</vt:lpstr>
      <vt:lpstr>Profiles layout</vt:lpstr>
      <vt:lpstr>Menu animation layout</vt:lpstr>
      <vt:lpstr>Video layout</vt:lpstr>
      <vt:lpstr>1_16x9 Wide Screen Template</vt:lpstr>
      <vt:lpstr>2_16x9 Wide Screen Template</vt:lpstr>
      <vt:lpstr>1_COVER layout</vt:lpstr>
      <vt:lpstr>Lokaal Bestuur Lubbeek </vt:lpstr>
      <vt:lpstr>SAMENSTELLING  JAARREKENING</vt:lpstr>
      <vt:lpstr>Samenstelling jaarrekening</vt:lpstr>
      <vt:lpstr>Geconsolideerde  Cijfers   schema J2,  p.36-37</vt:lpstr>
      <vt:lpstr>PowerPoint-presentatie</vt:lpstr>
      <vt:lpstr>PowerPoint-presentatie</vt:lpstr>
      <vt:lpstr>PowerPoint-presentatie</vt:lpstr>
      <vt:lpstr>PowerPoint-presentatie</vt:lpstr>
      <vt:lpstr>Schema s exclusief overdrachten investeringen 2024 naar 2025</vt:lpstr>
      <vt:lpstr>Schema s exclusief overdrachten investeringen 2024 naar 2025</vt:lpstr>
      <vt:lpstr>Samenstelling  staat van  opbrengsten &amp; kosten  schema J5 (p.58)</vt:lpstr>
      <vt:lpstr>Samenstelling staat van opbrengsten en kosten (J5,  p.59)</vt:lpstr>
      <vt:lpstr>Samenstelling kosten - operationeel</vt:lpstr>
      <vt:lpstr>Samenstelling kosten - operationeel</vt:lpstr>
      <vt:lpstr>Samenstelling kosten - operationeel</vt:lpstr>
      <vt:lpstr>Samenstelling OPBRENGSTEN - operationeel</vt:lpstr>
      <vt:lpstr>Samenstelling OPBRENGSTEN</vt:lpstr>
      <vt:lpstr>Samenstelling OPBRENGSTEN - operationeel</vt:lpstr>
      <vt:lpstr>Samenstelling balans  schema J4 (p.41)</vt:lpstr>
      <vt:lpstr>Samenstelling activa</vt:lpstr>
      <vt:lpstr>Samenstelling passiva</vt:lpstr>
      <vt:lpstr>conclusie</vt:lpstr>
      <vt:lpstr> kerncijfers (p.5)</vt:lpstr>
      <vt:lpstr>CONCLUSIE</vt:lpstr>
      <vt:lpstr>Vragen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Roles in the Innovation process</dc:title>
  <dc:creator>Hannah Massenhove</dc:creator>
  <cp:lastModifiedBy>Gert Buys</cp:lastModifiedBy>
  <cp:revision>143</cp:revision>
  <cp:lastPrinted>2021-06-10T16:09:35Z</cp:lastPrinted>
  <dcterms:created xsi:type="dcterms:W3CDTF">2020-01-03T12:32:12Z</dcterms:created>
  <dcterms:modified xsi:type="dcterms:W3CDTF">2026-06-09T17:07:15Z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0x010100F106F60A51C4E946A2FB51EB033E7CB0</vt:lpwstr>
  </property>
  <property fmtid="{D5CDD505-2E9C-101B-9397-08002B2CF9AE}" pid="3" name="_dlc_DocIdItemGuid">
    <vt:lpwstr>2527fff8-2739-4a49-a9b9-5225489774fa</vt:lpwstr>
  </property>
  <property fmtid="{D5CDD505-2E9C-101B-9397-08002B2CF9AE}" pid="4" name="IndustrySectors">
    <vt:lpwstr/>
  </property>
  <property fmtid="{D5CDD505-2E9C-101B-9397-08002B2CF9AE}" pid="5" name="Countries">
    <vt:lpwstr/>
  </property>
  <property fmtid="{D5CDD505-2E9C-101B-9397-08002B2CF9AE}" pid="6" name="Topic">
    <vt:lpwstr/>
  </property>
  <property fmtid="{D5CDD505-2E9C-101B-9397-08002B2CF9AE}" pid="7" name="BusinessLine">
    <vt:lpwstr>168;#Marketing|4f81377f-71b1-426f-b674-f285b691e6bf</vt:lpwstr>
  </property>
  <property fmtid="{D5CDD505-2E9C-101B-9397-08002B2CF9AE}" pid="8" name="DocumentTypes">
    <vt:lpwstr/>
  </property>
  <property fmtid="{D5CDD505-2E9C-101B-9397-08002B2CF9AE}" pid="9" name="MSIP_Label_6f32b08a-d69d-4f59-a34d-ace403a15ade_Enabled">
    <vt:lpwstr>true</vt:lpwstr>
  </property>
  <property fmtid="{D5CDD505-2E9C-101B-9397-08002B2CF9AE}" pid="10" name="MSIP_Label_6f32b08a-d69d-4f59-a34d-ace403a15ade_SetDate">
    <vt:lpwstr>2024-05-31T06:56:49Z</vt:lpwstr>
  </property>
  <property fmtid="{D5CDD505-2E9C-101B-9397-08002B2CF9AE}" pid="11" name="MSIP_Label_6f32b08a-d69d-4f59-a34d-ace403a15ade_Method">
    <vt:lpwstr>Standard</vt:lpwstr>
  </property>
  <property fmtid="{D5CDD505-2E9C-101B-9397-08002B2CF9AE}" pid="12" name="MSIP_Label_6f32b08a-d69d-4f59-a34d-ace403a15ade_Name">
    <vt:lpwstr>Confidential</vt:lpwstr>
  </property>
  <property fmtid="{D5CDD505-2E9C-101B-9397-08002B2CF9AE}" pid="13" name="MSIP_Label_6f32b08a-d69d-4f59-a34d-ace403a15ade_SiteId">
    <vt:lpwstr>e4deff3e-a62e-43f7-86c4-b8df9f731bf8</vt:lpwstr>
  </property>
  <property fmtid="{D5CDD505-2E9C-101B-9397-08002B2CF9AE}" pid="14" name="MSIP_Label_6f32b08a-d69d-4f59-a34d-ace403a15ade_ActionId">
    <vt:lpwstr>d68eeaa0-2c50-4881-a191-00d52ccb5bca</vt:lpwstr>
  </property>
  <property fmtid="{D5CDD505-2E9C-101B-9397-08002B2CF9AE}" pid="15" name="MSIP_Label_6f32b08a-d69d-4f59-a34d-ace403a15ade_ContentBits">
    <vt:lpwstr>0</vt:lpwstr>
  </property>
</Properties>
</file>